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8.png" ContentType="image/png"/>
  <Override PartName="/ppt/media/image3.jpeg" ContentType="image/jpeg"/>
  <Override PartName="/ppt/media/image5.png" ContentType="image/png"/>
  <Override PartName="/ppt/media/image4.jpeg" ContentType="image/jpeg"/>
  <Override PartName="/ppt/media/image6.png" ContentType="image/png"/>
  <Override PartName="/ppt/media/image7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880" cy="6142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IN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IN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IN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20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IN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IN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IN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IN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IN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IN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IN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4880" cy="2074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IN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IN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IN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2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IN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IN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IN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IN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IN" sz="4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IN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IN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IN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IN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IN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IN" sz="14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IN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4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IN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1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IN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IN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14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IN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IN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0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2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00720" y="447120"/>
            <a:ext cx="743184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rm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en-IN" sz="4450" spc="-1" strike="noStrike">
                <a:solidFill>
                  <a:srgbClr val="000000"/>
                </a:solidFill>
                <a:latin typeface="Arial"/>
                <a:ea typeface="Arial"/>
              </a:rPr>
              <a:t>Client Privacy Preservation via Secured DNS</a:t>
            </a:r>
            <a:endParaRPr b="0" lang="en-IN" sz="445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Google Shape;118;p27"/>
          <p:cNvSpPr/>
          <p:nvPr/>
        </p:nvSpPr>
        <p:spPr>
          <a:xfrm>
            <a:off x="8646840" y="4748400"/>
            <a:ext cx="3285720" cy="1937160"/>
          </a:xfrm>
          <a:prstGeom prst="rect">
            <a:avLst/>
          </a:prstGeom>
          <a:solidFill>
            <a:schemeClr val="lt1"/>
          </a:solidFill>
          <a:ln w="254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IN" sz="2000" spc="-1" strike="noStrike" u="sng">
                <a:solidFill>
                  <a:srgbClr val="000000"/>
                </a:solidFill>
                <a:uFillTx/>
                <a:latin typeface="Bodoni"/>
                <a:ea typeface="Bodoni"/>
              </a:rPr>
              <a:t>Team Lead –</a:t>
            </a:r>
            <a:endParaRPr b="0" lang="en-IN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IN" sz="2000" spc="-1" strike="noStrike">
                <a:solidFill>
                  <a:srgbClr val="000000"/>
                </a:solidFill>
                <a:latin typeface="Bodoni"/>
                <a:ea typeface="Bodoni"/>
              </a:rPr>
              <a:t>	</a:t>
            </a:r>
            <a:r>
              <a:rPr b="0" lang="en-IN" sz="2000" spc="-1" strike="noStrike">
                <a:solidFill>
                  <a:srgbClr val="000000"/>
                </a:solidFill>
                <a:latin typeface="Bodoni"/>
                <a:ea typeface="Bodoni"/>
              </a:rPr>
              <a:t>Nidhish Bhimrajka</a:t>
            </a:r>
            <a:endParaRPr b="0" lang="en-IN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IN" sz="2000" spc="-1" strike="noStrike" u="sng">
                <a:solidFill>
                  <a:srgbClr val="000000"/>
                </a:solidFill>
                <a:uFillTx/>
                <a:latin typeface="Bodoni"/>
                <a:ea typeface="Bodoni"/>
              </a:rPr>
              <a:t>Team Members – </a:t>
            </a:r>
            <a:endParaRPr b="0" lang="en-IN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IN" sz="2000" spc="-1" strike="noStrike">
                <a:solidFill>
                  <a:srgbClr val="000000"/>
                </a:solidFill>
                <a:latin typeface="Bodoni"/>
                <a:ea typeface="Bodoni"/>
              </a:rPr>
              <a:t>	</a:t>
            </a:r>
            <a:r>
              <a:rPr b="0" lang="en-IN" sz="2000" spc="-1" strike="noStrike">
                <a:solidFill>
                  <a:srgbClr val="000000"/>
                </a:solidFill>
                <a:latin typeface="Bodoni"/>
                <a:ea typeface="Bodoni"/>
              </a:rPr>
              <a:t>Daksh Agarwal</a:t>
            </a:r>
            <a:endParaRPr b="0" lang="en-IN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IN" sz="2000" spc="-1" strike="noStrike">
                <a:solidFill>
                  <a:srgbClr val="000000"/>
                </a:solidFill>
                <a:latin typeface="Bodoni"/>
                <a:ea typeface="Bodoni"/>
              </a:rPr>
              <a:t>	</a:t>
            </a:r>
            <a:r>
              <a:rPr b="0" lang="en-IN" sz="2000" spc="-1" strike="noStrike">
                <a:solidFill>
                  <a:srgbClr val="000000"/>
                </a:solidFill>
                <a:latin typeface="Bodoni"/>
                <a:ea typeface="Bodoni"/>
              </a:rPr>
              <a:t>Harshita Gupta</a:t>
            </a:r>
            <a:endParaRPr b="0" lang="en-IN" sz="20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IN" sz="2000" spc="-1" strike="noStrike">
              <a:latin typeface="Arial"/>
            </a:endParaRPr>
          </a:p>
        </p:txBody>
      </p:sp>
      <p:sp>
        <p:nvSpPr>
          <p:cNvPr id="117" name="Google Shape;119;p27"/>
          <p:cNvSpPr/>
          <p:nvPr/>
        </p:nvSpPr>
        <p:spPr>
          <a:xfrm>
            <a:off x="5222880" y="1962720"/>
            <a:ext cx="654156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IN" sz="2400" spc="-1" strike="noStrike" u="sng">
                <a:solidFill>
                  <a:srgbClr val="000000"/>
                </a:solidFill>
                <a:uFillTx/>
                <a:latin typeface="Bell MT"/>
                <a:ea typeface="Bell MT"/>
              </a:rPr>
              <a:t>Presented By: Feisty Forwarders</a:t>
            </a:r>
            <a:endParaRPr b="0" lang="en-IN" sz="2400" spc="-1" strike="noStrike">
              <a:latin typeface="Arial"/>
            </a:endParaRPr>
          </a:p>
        </p:txBody>
      </p:sp>
      <p:sp>
        <p:nvSpPr>
          <p:cNvPr id="118" name="Google Shape;120;p27"/>
          <p:cNvSpPr/>
          <p:nvPr/>
        </p:nvSpPr>
        <p:spPr>
          <a:xfrm>
            <a:off x="5064840" y="3242160"/>
            <a:ext cx="6571800" cy="1189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IN" sz="3600" spc="-1" strike="noStrike">
                <a:solidFill>
                  <a:srgbClr val="ff0000"/>
                </a:solidFill>
                <a:latin typeface="Arial"/>
                <a:ea typeface="Arial"/>
              </a:rPr>
              <a:t>“</a:t>
            </a:r>
            <a:r>
              <a:rPr b="1" lang="en-IN" sz="3600" spc="-1" strike="noStrike">
                <a:solidFill>
                  <a:srgbClr val="ff0000"/>
                </a:solidFill>
                <a:latin typeface="Arial"/>
                <a:ea typeface="Arial"/>
              </a:rPr>
              <a:t>You are online, so are the bad guys!”</a:t>
            </a:r>
            <a:endParaRPr b="0" lang="en-IN" sz="3600" spc="-1" strike="noStrike">
              <a:latin typeface="Arial"/>
            </a:endParaRPr>
          </a:p>
        </p:txBody>
      </p:sp>
      <p:pic>
        <p:nvPicPr>
          <p:cNvPr id="119" name="Google Shape;121;p27" descr=""/>
          <p:cNvPicPr/>
          <p:nvPr/>
        </p:nvPicPr>
        <p:blipFill>
          <a:blip r:embed="rId1"/>
          <a:stretch/>
        </p:blipFill>
        <p:spPr>
          <a:xfrm>
            <a:off x="6095880" y="3429000"/>
            <a:ext cx="0" cy="0"/>
          </a:xfrm>
          <a:prstGeom prst="rect">
            <a:avLst/>
          </a:prstGeom>
          <a:ln w="0">
            <a:noFill/>
          </a:ln>
        </p:spPr>
      </p:pic>
      <p:pic>
        <p:nvPicPr>
          <p:cNvPr id="120" name="Google Shape;122;p27" descr=""/>
          <p:cNvPicPr/>
          <p:nvPr/>
        </p:nvPicPr>
        <p:blipFill>
          <a:blip r:embed="rId2"/>
          <a:srcRect l="31439" t="0" r="33291" b="0"/>
          <a:stretch/>
        </p:blipFill>
        <p:spPr>
          <a:xfrm>
            <a:off x="0" y="0"/>
            <a:ext cx="4298040" cy="6856920"/>
          </a:xfrm>
          <a:prstGeom prst="rect">
            <a:avLst/>
          </a:prstGeom>
          <a:ln w="0">
            <a:noFill/>
          </a:ln>
          <a:effectLst>
            <a:outerShdw algn="ctr" blurRad="50760" dir="5400000" dist="50760" rotWithShape="0">
              <a:srgbClr val="000000"/>
            </a:outerShdw>
          </a:effectLst>
        </p:spPr>
      </p:pic>
      <p:sp>
        <p:nvSpPr>
          <p:cNvPr id="121" name="Google Shape;123;p27"/>
          <p:cNvSpPr/>
          <p:nvPr/>
        </p:nvSpPr>
        <p:spPr>
          <a:xfrm>
            <a:off x="6597720" y="2522520"/>
            <a:ext cx="3829320" cy="457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IN" sz="2400" spc="-1" strike="noStrike">
                <a:solidFill>
                  <a:srgbClr val="000000"/>
                </a:solidFill>
                <a:latin typeface="Bell MT"/>
                <a:ea typeface="Bell MT"/>
              </a:rPr>
              <a:t>Mentor</a:t>
            </a:r>
            <a:r>
              <a:rPr b="0" lang="en-IN" sz="2400" spc="-1" strike="noStrike">
                <a:solidFill>
                  <a:srgbClr val="000000"/>
                </a:solidFill>
                <a:latin typeface="Bell MT"/>
                <a:ea typeface="Bell MT"/>
              </a:rPr>
              <a:t> – Dr. Amrita Mishra</a:t>
            </a:r>
            <a:endParaRPr b="0" lang="en-IN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201;p36" descr=""/>
          <p:cNvPicPr/>
          <p:nvPr/>
        </p:nvPicPr>
        <p:blipFill>
          <a:blip r:embed="rId1"/>
          <a:stretch/>
        </p:blipFill>
        <p:spPr>
          <a:xfrm>
            <a:off x="1034640" y="641520"/>
            <a:ext cx="10122120" cy="5848200"/>
          </a:xfrm>
          <a:prstGeom prst="rect">
            <a:avLst/>
          </a:prstGeom>
          <a:ln w="0">
            <a:noFill/>
          </a:ln>
        </p:spPr>
      </p:pic>
      <p:sp>
        <p:nvSpPr>
          <p:cNvPr id="164" name="Google Shape;202;p36"/>
          <p:cNvSpPr/>
          <p:nvPr/>
        </p:nvSpPr>
        <p:spPr>
          <a:xfrm>
            <a:off x="0" y="367920"/>
            <a:ext cx="12191400" cy="113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IN" sz="4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Milestones</a:t>
            </a:r>
            <a:endParaRPr b="0" lang="en-IN" sz="4800" spc="-1" strike="noStrike">
              <a:latin typeface="Arial"/>
            </a:endParaRPr>
          </a:p>
        </p:txBody>
      </p:sp>
      <p:pic>
        <p:nvPicPr>
          <p:cNvPr id="165" name="Google Shape;203;p36" descr=""/>
          <p:cNvPicPr/>
          <p:nvPr/>
        </p:nvPicPr>
        <p:blipFill>
          <a:blip r:embed="rId2"/>
          <a:stretch/>
        </p:blipFill>
        <p:spPr>
          <a:xfrm>
            <a:off x="7347600" y="151560"/>
            <a:ext cx="1292040" cy="1292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subTitle"/>
          </p:nvPr>
        </p:nvSpPr>
        <p:spPr>
          <a:xfrm>
            <a:off x="838080" y="384840"/>
            <a:ext cx="10514880" cy="6095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0" lang="en-IN" sz="9600" spc="-1" strike="noStrike">
                <a:solidFill>
                  <a:srgbClr val="1e4e79"/>
                </a:solidFill>
                <a:latin typeface="Arial"/>
                <a:ea typeface="Arial"/>
              </a:rPr>
              <a:t>Thank You</a:t>
            </a:r>
            <a:endParaRPr b="0" lang="en-IN" sz="9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838440" y="-30816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en-IN" sz="4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Team Capability</a:t>
            </a:r>
            <a:endParaRPr b="0" lang="en-IN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Google Shape;129;p28"/>
          <p:cNvSpPr/>
          <p:nvPr/>
        </p:nvSpPr>
        <p:spPr>
          <a:xfrm>
            <a:off x="799560" y="3442320"/>
            <a:ext cx="10592280" cy="576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1" lang="en-IN" sz="1800" spc="-1" strike="noStrike">
                <a:solidFill>
                  <a:srgbClr val="4472c4"/>
                </a:solidFill>
                <a:latin typeface="Arial"/>
                <a:ea typeface="Arial"/>
              </a:rPr>
              <a:t>Nidhish Bhimrajka –</a:t>
            </a:r>
            <a:r>
              <a:rPr b="0" lang="en-IN" sz="1800" spc="-1" strike="noStrike">
                <a:solidFill>
                  <a:srgbClr val="4472c4"/>
                </a:solidFill>
                <a:latin typeface="Arial"/>
                <a:ea typeface="Arial"/>
              </a:rPr>
              <a:t> </a:t>
            </a:r>
            <a:endParaRPr b="0" lang="en-IN" sz="1800" spc="-1" strike="noStrike">
              <a:latin typeface="Arial"/>
            </a:endParaRPr>
          </a:p>
          <a:p>
            <a:pPr marL="457200" indent="-343080">
              <a:lnSpc>
                <a:spcPct val="150000"/>
              </a:lnSpc>
              <a:buClr>
                <a:srgbClr val="000000"/>
              </a:buClr>
              <a:buFont typeface="Arial"/>
              <a:buChar char="●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Summer Research Intern under Prof. Srinivas Vivek </a:t>
            </a:r>
            <a:endParaRPr b="0" lang="en-IN" sz="1800" spc="-1" strike="noStrike">
              <a:latin typeface="Arial"/>
            </a:endParaRPr>
          </a:p>
          <a:p>
            <a:pPr marL="457200" indent="-343080">
              <a:lnSpc>
                <a:spcPct val="150000"/>
              </a:lnSpc>
              <a:buClr>
                <a:srgbClr val="000000"/>
              </a:buClr>
              <a:buFont typeface="Arial"/>
              <a:buChar char="●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Worked on optimizing AES (Advanced Encryption Standard) circuit, learnt about Multi-party protocol and various other cryptographic algorithms</a:t>
            </a:r>
            <a:endParaRPr b="0" lang="en-IN" sz="1800" spc="-1" strike="noStrike">
              <a:latin typeface="Arial"/>
            </a:endParaRPr>
          </a:p>
          <a:p>
            <a:pPr marL="457200" indent="-343080">
              <a:lnSpc>
                <a:spcPct val="150000"/>
              </a:lnSpc>
              <a:buClr>
                <a:srgbClr val="000000"/>
              </a:buClr>
              <a:buFont typeface="Arial"/>
              <a:buChar char="●"/>
              <a:tabLst>
                <a:tab algn="l" pos="0"/>
              </a:tabLst>
            </a:pPr>
            <a:r>
              <a:rPr b="1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Skill-set -</a:t>
            </a: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en-IN" sz="1800" spc="-1" strike="noStrike">
              <a:latin typeface="Arial"/>
            </a:endParaRPr>
          </a:p>
          <a:p>
            <a:pPr lvl="1" marL="914400" indent="-343080">
              <a:lnSpc>
                <a:spcPct val="150000"/>
              </a:lnSpc>
              <a:buClr>
                <a:srgbClr val="000000"/>
              </a:buClr>
              <a:buFont typeface="Arial"/>
              <a:buChar char="○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Programming (C/C++, Python, Java, Go, Shell-scripting)</a:t>
            </a:r>
            <a:endParaRPr b="0" lang="en-IN" sz="1800" spc="-1" strike="noStrike">
              <a:latin typeface="Arial"/>
            </a:endParaRPr>
          </a:p>
          <a:p>
            <a:pPr lvl="1" marL="914400" indent="-343080">
              <a:lnSpc>
                <a:spcPct val="150000"/>
              </a:lnSpc>
              <a:buClr>
                <a:srgbClr val="000000"/>
              </a:buClr>
              <a:buFont typeface="Arial"/>
              <a:buChar char="○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Cryptography, Networking and cyber security</a:t>
            </a:r>
            <a:endParaRPr b="0" lang="en-IN" sz="1800" spc="-1" strike="noStrike">
              <a:latin typeface="Arial"/>
            </a:endParaRPr>
          </a:p>
          <a:p>
            <a:pPr marL="914400">
              <a:lnSpc>
                <a:spcPct val="150000"/>
              </a:lnSpc>
              <a:tabLst>
                <a:tab algn="l" pos="0"/>
              </a:tabLst>
            </a:pPr>
            <a:endParaRPr b="0" lang="en-IN" sz="1800" spc="-1" strike="noStrike">
              <a:latin typeface="Arial"/>
            </a:endParaRPr>
          </a:p>
          <a:p>
            <a:pPr marL="457200">
              <a:lnSpc>
                <a:spcPct val="150000"/>
              </a:lnSpc>
              <a:tabLst>
                <a:tab algn="l" pos="0"/>
              </a:tabLst>
            </a:pPr>
            <a:endParaRPr b="0" lang="en-IN" sz="1800" spc="-1" strike="noStrike">
              <a:latin typeface="Arial"/>
            </a:endParaRPr>
          </a:p>
          <a:p>
            <a:pPr>
              <a:lnSpc>
                <a:spcPct val="150000"/>
              </a:lnSpc>
              <a:tabLst>
                <a:tab algn="l" pos="0"/>
              </a:tabLst>
            </a:pPr>
            <a:endParaRPr b="0" lang="en-IN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IN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endParaRPr b="0" lang="en-IN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	</a:t>
            </a: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en-IN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IN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IN" sz="18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en-IN" sz="1800" spc="-1" strike="noStrike">
              <a:latin typeface="Arial"/>
            </a:endParaRPr>
          </a:p>
        </p:txBody>
      </p:sp>
      <p:sp>
        <p:nvSpPr>
          <p:cNvPr id="124" name="Google Shape;130;p28"/>
          <p:cNvSpPr/>
          <p:nvPr/>
        </p:nvSpPr>
        <p:spPr>
          <a:xfrm>
            <a:off x="631080" y="765360"/>
            <a:ext cx="10929600" cy="2453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 marL="457200" indent="-374760">
              <a:lnSpc>
                <a:spcPct val="100000"/>
              </a:lnSpc>
              <a:buClr>
                <a:srgbClr val="00b050"/>
              </a:buClr>
              <a:buFont typeface="Arial"/>
              <a:buChar char="➔"/>
            </a:pPr>
            <a:r>
              <a:rPr b="1" lang="en-IN" sz="2300" spc="-1" strike="noStrike">
                <a:solidFill>
                  <a:srgbClr val="00b050"/>
                </a:solidFill>
                <a:latin typeface="Arial"/>
                <a:ea typeface="Arial"/>
              </a:rPr>
              <a:t>Why we are Great as a team?</a:t>
            </a:r>
            <a:endParaRPr b="0" lang="en-IN" sz="2300" spc="-1" strike="noStrike">
              <a:latin typeface="Arial"/>
            </a:endParaRPr>
          </a:p>
          <a:p>
            <a:pPr marL="457200">
              <a:lnSpc>
                <a:spcPct val="100000"/>
              </a:lnSpc>
              <a:tabLst>
                <a:tab algn="l" pos="0"/>
              </a:tabLst>
            </a:pPr>
            <a:endParaRPr b="0" lang="en-IN" sz="2300" spc="-1" strike="noStrike">
              <a:latin typeface="Arial"/>
            </a:endParaRPr>
          </a:p>
          <a:p>
            <a:pPr marL="457200" indent="-343080">
              <a:lnSpc>
                <a:spcPct val="150000"/>
              </a:lnSpc>
              <a:buClr>
                <a:srgbClr val="000000"/>
              </a:buClr>
              <a:buFont typeface="Arial"/>
              <a:buChar char="➢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Worked together on various projects</a:t>
            </a:r>
            <a:endParaRPr b="0" lang="en-IN" sz="1800" spc="-1" strike="noStrike">
              <a:latin typeface="Arial"/>
            </a:endParaRPr>
          </a:p>
          <a:p>
            <a:pPr marL="457200" indent="-343080">
              <a:lnSpc>
                <a:spcPct val="150000"/>
              </a:lnSpc>
              <a:buClr>
                <a:srgbClr val="000000"/>
              </a:buClr>
              <a:buFont typeface="Arial"/>
              <a:buChar char="➢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Our coordination is well timed</a:t>
            </a:r>
            <a:endParaRPr b="0" lang="en-IN" sz="1800" spc="-1" strike="noStrike">
              <a:latin typeface="Arial"/>
            </a:endParaRPr>
          </a:p>
          <a:p>
            <a:pPr marL="457200" indent="-343080">
              <a:lnSpc>
                <a:spcPct val="150000"/>
              </a:lnSpc>
              <a:buClr>
                <a:srgbClr val="000000"/>
              </a:buClr>
              <a:buFont typeface="Arial"/>
              <a:buChar char="➢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Always eager to learn about new technologies</a:t>
            </a:r>
            <a:endParaRPr b="0" lang="en-IN" sz="1800" spc="-1" strike="noStrike">
              <a:latin typeface="Arial"/>
            </a:endParaRPr>
          </a:p>
          <a:p>
            <a:pPr marL="457200" indent="-343080">
              <a:lnSpc>
                <a:spcPct val="150000"/>
              </a:lnSpc>
              <a:buClr>
                <a:srgbClr val="000000"/>
              </a:buClr>
              <a:buFont typeface="Arial"/>
              <a:buChar char="➢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Always try to improve upon our mistakes</a:t>
            </a:r>
            <a:endParaRPr b="0" lang="en-IN" sz="1800" spc="-1" strike="noStrike">
              <a:latin typeface="Arial"/>
            </a:endParaRPr>
          </a:p>
        </p:txBody>
      </p:sp>
      <p:pic>
        <p:nvPicPr>
          <p:cNvPr id="125" name="Google Shape;131;p28" descr=""/>
          <p:cNvPicPr/>
          <p:nvPr/>
        </p:nvPicPr>
        <p:blipFill>
          <a:blip r:embed="rId1"/>
          <a:stretch/>
        </p:blipFill>
        <p:spPr>
          <a:xfrm>
            <a:off x="8525880" y="900000"/>
            <a:ext cx="2866320" cy="2866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36;p29"/>
          <p:cNvSpPr/>
          <p:nvPr/>
        </p:nvSpPr>
        <p:spPr>
          <a:xfrm>
            <a:off x="216000" y="310680"/>
            <a:ext cx="11582640" cy="399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7" name="Google Shape;137;p29"/>
          <p:cNvSpPr/>
          <p:nvPr/>
        </p:nvSpPr>
        <p:spPr>
          <a:xfrm>
            <a:off x="513360" y="227160"/>
            <a:ext cx="10718640" cy="6354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1" lang="en-IN" sz="1800" spc="-1" strike="noStrike">
                <a:solidFill>
                  <a:srgbClr val="4472c4"/>
                </a:solidFill>
                <a:latin typeface="Arial"/>
                <a:ea typeface="Arial"/>
              </a:rPr>
              <a:t>Daksh Agarwal –</a:t>
            </a: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  </a:t>
            </a:r>
            <a:endParaRPr b="0" lang="en-IN" sz="1800" spc="-1" strike="noStrike">
              <a:latin typeface="Arial"/>
            </a:endParaRPr>
          </a:p>
          <a:p>
            <a:pPr marL="457200" indent="-343080">
              <a:lnSpc>
                <a:spcPct val="150000"/>
              </a:lnSpc>
              <a:buClr>
                <a:srgbClr val="000000"/>
              </a:buClr>
              <a:buFont typeface="Arial"/>
              <a:buChar char="●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Summer Development Project Intern with Prof. T K Srikanth</a:t>
            </a:r>
            <a:endParaRPr b="0" lang="en-IN" sz="1800" spc="-1" strike="noStrike">
              <a:latin typeface="Arial"/>
            </a:endParaRPr>
          </a:p>
          <a:p>
            <a:pPr marL="457200" indent="-343080">
              <a:lnSpc>
                <a:spcPct val="150000"/>
              </a:lnSpc>
              <a:buClr>
                <a:srgbClr val="000000"/>
              </a:buClr>
              <a:buFont typeface="Arial"/>
              <a:buChar char="●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Successfully implemented a Patient Portal (Full-Stack). </a:t>
            </a:r>
            <a:endParaRPr b="0" lang="en-IN" sz="1800" spc="-1" strike="noStrike">
              <a:latin typeface="Arial"/>
            </a:endParaRPr>
          </a:p>
          <a:p>
            <a:pPr marL="457200" indent="-343080">
              <a:lnSpc>
                <a:spcPct val="150000"/>
              </a:lnSpc>
              <a:buClr>
                <a:srgbClr val="000000"/>
              </a:buClr>
              <a:buFont typeface="Arial"/>
              <a:buChar char="●"/>
              <a:tabLst>
                <a:tab algn="l" pos="0"/>
              </a:tabLst>
            </a:pPr>
            <a:r>
              <a:rPr b="1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Skill-set -</a:t>
            </a: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 </a:t>
            </a:r>
            <a:endParaRPr b="0" lang="en-IN" sz="1800" spc="-1" strike="noStrike">
              <a:latin typeface="Arial"/>
            </a:endParaRPr>
          </a:p>
          <a:p>
            <a:pPr lvl="1" marL="914400" indent="-343080">
              <a:lnSpc>
                <a:spcPct val="150000"/>
              </a:lnSpc>
              <a:buClr>
                <a:srgbClr val="000000"/>
              </a:buClr>
              <a:buFont typeface="Arial"/>
              <a:buChar char="○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Good grip on Data Science and Machine Learning</a:t>
            </a:r>
            <a:endParaRPr b="0" lang="en-IN" sz="1800" spc="-1" strike="noStrike">
              <a:latin typeface="Arial"/>
            </a:endParaRPr>
          </a:p>
          <a:p>
            <a:pPr lvl="1" marL="914400" indent="-343080">
              <a:lnSpc>
                <a:spcPct val="150000"/>
              </a:lnSpc>
              <a:buClr>
                <a:srgbClr val="000000"/>
              </a:buClr>
              <a:buFont typeface="Arial"/>
              <a:buChar char="○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Data structures and Algorithms (Java/C++/Python)</a:t>
            </a:r>
            <a:endParaRPr b="0" lang="en-IN" sz="1800" spc="-1" strike="noStrike">
              <a:latin typeface="Arial"/>
            </a:endParaRPr>
          </a:p>
          <a:p>
            <a:pPr>
              <a:lnSpc>
                <a:spcPct val="150000"/>
              </a:lnSpc>
              <a:tabLst>
                <a:tab algn="l" pos="0"/>
              </a:tabLst>
            </a:pPr>
            <a:endParaRPr b="0" lang="en-IN" sz="1800" spc="-1" strike="noStrike">
              <a:latin typeface="Arial"/>
            </a:endParaRPr>
          </a:p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1" lang="en-IN" sz="1800" spc="-1" strike="noStrike">
                <a:solidFill>
                  <a:srgbClr val="4472c4"/>
                </a:solidFill>
                <a:latin typeface="Arial"/>
                <a:ea typeface="Arial"/>
              </a:rPr>
              <a:t>Harshita Gupta -</a:t>
            </a:r>
            <a:r>
              <a:rPr b="0" lang="en-IN" sz="1800" spc="-1" strike="noStrike">
                <a:solidFill>
                  <a:srgbClr val="4472c4"/>
                </a:solidFill>
                <a:latin typeface="Arial"/>
                <a:ea typeface="Arial"/>
              </a:rPr>
              <a:t> </a:t>
            </a:r>
            <a:endParaRPr b="0" lang="en-IN" sz="1800" spc="-1" strike="noStrike">
              <a:latin typeface="Arial"/>
            </a:endParaRPr>
          </a:p>
          <a:p>
            <a:pPr marL="457200" indent="-343080">
              <a:lnSpc>
                <a:spcPct val="150000"/>
              </a:lnSpc>
              <a:buClr>
                <a:srgbClr val="000000"/>
              </a:buClr>
              <a:buFont typeface="Arial"/>
              <a:buChar char="●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Research Intern under Prof. Srinivas Vivek</a:t>
            </a:r>
            <a:endParaRPr b="0" lang="en-IN" sz="1800" spc="-1" strike="noStrike">
              <a:latin typeface="Arial"/>
            </a:endParaRPr>
          </a:p>
          <a:p>
            <a:pPr marL="457200" indent="-343080">
              <a:lnSpc>
                <a:spcPct val="150000"/>
              </a:lnSpc>
              <a:buClr>
                <a:srgbClr val="000000"/>
              </a:buClr>
              <a:buFont typeface="Arial"/>
              <a:buChar char="●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Created an Authentication App for MOSIP organization</a:t>
            </a:r>
            <a:endParaRPr b="0" lang="en-IN" sz="1800" spc="-1" strike="noStrike">
              <a:latin typeface="Arial"/>
            </a:endParaRPr>
          </a:p>
          <a:p>
            <a:pPr marL="457200" indent="-343080">
              <a:lnSpc>
                <a:spcPct val="150000"/>
              </a:lnSpc>
              <a:buClr>
                <a:srgbClr val="000000"/>
              </a:buClr>
              <a:buFont typeface="Arial"/>
              <a:buChar char="●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Created Digital Logbook under Prof. AS Jawanda</a:t>
            </a:r>
            <a:endParaRPr b="0" lang="en-IN" sz="1800" spc="-1" strike="noStrike">
              <a:latin typeface="Arial"/>
            </a:endParaRPr>
          </a:p>
          <a:p>
            <a:pPr marL="457200" indent="-343080">
              <a:lnSpc>
                <a:spcPct val="150000"/>
              </a:lnSpc>
              <a:buClr>
                <a:srgbClr val="000000"/>
              </a:buClr>
              <a:buFont typeface="Arial"/>
              <a:buChar char="●"/>
              <a:tabLst>
                <a:tab algn="l" pos="0"/>
              </a:tabLst>
            </a:pPr>
            <a:r>
              <a:rPr b="1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Skill-set - </a:t>
            </a:r>
            <a:endParaRPr b="0" lang="en-IN" sz="1800" spc="-1" strike="noStrike">
              <a:latin typeface="Arial"/>
            </a:endParaRPr>
          </a:p>
          <a:p>
            <a:pPr lvl="1" marL="914400" indent="-343080">
              <a:lnSpc>
                <a:spcPct val="150000"/>
              </a:lnSpc>
              <a:buClr>
                <a:srgbClr val="000000"/>
              </a:buClr>
              <a:buFont typeface="Arial"/>
              <a:buChar char="○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Full-Stack Development / App Development (MERN Stack)</a:t>
            </a:r>
            <a:endParaRPr b="0" lang="en-IN" sz="1800" spc="-1" strike="noStrike">
              <a:latin typeface="Arial"/>
            </a:endParaRPr>
          </a:p>
          <a:p>
            <a:pPr lvl="1" marL="914400" indent="-343080">
              <a:lnSpc>
                <a:spcPct val="150000"/>
              </a:lnSpc>
              <a:buClr>
                <a:srgbClr val="000000"/>
              </a:buClr>
              <a:buFont typeface="Arial"/>
              <a:buChar char="○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Networking, Cryptography and Cyber Security</a:t>
            </a:r>
            <a:endParaRPr b="0" lang="en-IN" sz="1800" spc="-1" strike="noStrike">
              <a:latin typeface="Arial"/>
            </a:endParaRPr>
          </a:p>
          <a:p>
            <a:pPr lvl="1" marL="914400" indent="-343080">
              <a:lnSpc>
                <a:spcPct val="150000"/>
              </a:lnSpc>
              <a:buClr>
                <a:srgbClr val="000000"/>
              </a:buClr>
              <a:buFont typeface="Arial"/>
              <a:buChar char="○"/>
              <a:tabLst>
                <a:tab algn="l" pos="0"/>
              </a:tabLst>
            </a:pPr>
            <a:r>
              <a:rPr b="0" lang="en-IN" sz="1800" spc="-1" strike="noStrike">
                <a:solidFill>
                  <a:srgbClr val="000000"/>
                </a:solidFill>
                <a:latin typeface="Arial"/>
                <a:ea typeface="Arial"/>
              </a:rPr>
              <a:t>Socket Programming</a:t>
            </a:r>
            <a:endParaRPr b="0" lang="en-IN" sz="1800" spc="-1" strike="noStrike">
              <a:latin typeface="Arial"/>
            </a:endParaRPr>
          </a:p>
        </p:txBody>
      </p:sp>
      <p:pic>
        <p:nvPicPr>
          <p:cNvPr id="128" name="Google Shape;138;p29" descr=""/>
          <p:cNvPicPr/>
          <p:nvPr/>
        </p:nvPicPr>
        <p:blipFill>
          <a:blip r:embed="rId1"/>
          <a:stretch/>
        </p:blipFill>
        <p:spPr>
          <a:xfrm>
            <a:off x="7278120" y="310680"/>
            <a:ext cx="4695120" cy="4695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36760" y="111600"/>
            <a:ext cx="5982840" cy="1324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1" lang="en-IN" sz="4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Motivation</a:t>
            </a:r>
            <a:endParaRPr b="0" lang="en-IN" sz="4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30" name="Google Shape;144;p30" descr=""/>
          <p:cNvPicPr/>
          <p:nvPr/>
        </p:nvPicPr>
        <p:blipFill>
          <a:blip r:embed="rId1"/>
          <a:srcRect l="4502" t="926" r="25220" b="-1436"/>
          <a:stretch/>
        </p:blipFill>
        <p:spPr>
          <a:xfrm>
            <a:off x="7651080" y="687240"/>
            <a:ext cx="4003200" cy="3876840"/>
          </a:xfrm>
          <a:prstGeom prst="rect">
            <a:avLst/>
          </a:prstGeom>
          <a:ln w="0">
            <a:noFill/>
          </a:ln>
        </p:spPr>
      </p:pic>
      <p:sp>
        <p:nvSpPr>
          <p:cNvPr id="131" name="Google Shape;145;p30"/>
          <p:cNvSpPr/>
          <p:nvPr/>
        </p:nvSpPr>
        <p:spPr>
          <a:xfrm>
            <a:off x="506880" y="1400040"/>
            <a:ext cx="7201080" cy="1066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en-IN" sz="3200" spc="-1" strike="noStrike">
                <a:solidFill>
                  <a:srgbClr val="ff0000"/>
                </a:solidFill>
                <a:latin typeface="Calibri"/>
                <a:ea typeface="Calibri"/>
              </a:rPr>
              <a:t>Looming threat of scrutiny on the Internet by a potential spy!!</a:t>
            </a:r>
            <a:endParaRPr b="0" lang="en-IN" sz="3200" spc="-1" strike="noStrike">
              <a:latin typeface="Arial"/>
            </a:endParaRPr>
          </a:p>
        </p:txBody>
      </p:sp>
      <p:sp>
        <p:nvSpPr>
          <p:cNvPr id="132" name="Google Shape;146;p30"/>
          <p:cNvSpPr/>
          <p:nvPr/>
        </p:nvSpPr>
        <p:spPr>
          <a:xfrm>
            <a:off x="506880" y="2586240"/>
            <a:ext cx="6764760" cy="1737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1" lang="en-IN" sz="2400" spc="-1" strike="noStrike">
                <a:solidFill>
                  <a:srgbClr val="000000"/>
                </a:solidFill>
                <a:latin typeface="Calibri"/>
                <a:ea typeface="Calibri"/>
              </a:rPr>
              <a:t>Can we design a Protocol which</a:t>
            </a:r>
            <a:r>
              <a:rPr b="0" lang="en-IN" sz="2400" spc="-1" strike="noStrike">
                <a:solidFill>
                  <a:srgbClr val="000000"/>
                </a:solidFill>
                <a:latin typeface="Calibri"/>
                <a:ea typeface="Calibri"/>
              </a:rPr>
              <a:t> -</a:t>
            </a:r>
            <a:endParaRPr b="0" lang="en-IN" sz="2400" spc="-1" strike="noStrike">
              <a:latin typeface="Arial"/>
            </a:endParaRPr>
          </a:p>
          <a:p>
            <a:pPr marL="285840" indent="-285840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IN" sz="2400" spc="-1" strike="noStrike">
                <a:solidFill>
                  <a:srgbClr val="000000"/>
                </a:solidFill>
                <a:latin typeface="Calibri"/>
                <a:ea typeface="Calibri"/>
              </a:rPr>
              <a:t>Hides your IP</a:t>
            </a:r>
            <a:endParaRPr b="0" lang="en-IN" sz="2400" spc="-1" strike="noStrike">
              <a:latin typeface="Arial"/>
            </a:endParaRPr>
          </a:p>
          <a:p>
            <a:pPr marL="285840" indent="-285840">
              <a:lnSpc>
                <a:spcPct val="150000"/>
              </a:lnSpc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IN" sz="2400" spc="-1" strike="noStrike">
                <a:solidFill>
                  <a:srgbClr val="000000"/>
                </a:solidFill>
                <a:latin typeface="Calibri"/>
                <a:ea typeface="Calibri"/>
              </a:rPr>
              <a:t>Encrypts all the incoming and outgoing traffic.</a:t>
            </a:r>
            <a:endParaRPr b="0" lang="en-IN" sz="2400" spc="-1" strike="noStrike">
              <a:latin typeface="Arial"/>
            </a:endParaRPr>
          </a:p>
        </p:txBody>
      </p:sp>
      <p:sp>
        <p:nvSpPr>
          <p:cNvPr id="133" name="Google Shape;147;p30"/>
          <p:cNvSpPr/>
          <p:nvPr/>
        </p:nvSpPr>
        <p:spPr>
          <a:xfrm>
            <a:off x="569160" y="4740840"/>
            <a:ext cx="9280080" cy="1461240"/>
          </a:xfrm>
          <a:prstGeom prst="rect">
            <a:avLst/>
          </a:prstGeom>
          <a:solidFill>
            <a:schemeClr val="lt1"/>
          </a:solidFill>
          <a:ln w="5715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1" lang="en-IN" sz="3000" spc="-1" strike="noStrike">
                <a:solidFill>
                  <a:srgbClr val="5b9bd5"/>
                </a:solidFill>
                <a:latin typeface="Calibri"/>
                <a:ea typeface="Calibri"/>
              </a:rPr>
              <a:t>Project idea based on providing a secure environment to users for surfing the Internet.</a:t>
            </a:r>
            <a:endParaRPr b="0" lang="en-IN" sz="3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52;p31"/>
          <p:cNvSpPr/>
          <p:nvPr/>
        </p:nvSpPr>
        <p:spPr>
          <a:xfrm>
            <a:off x="540000" y="2340000"/>
            <a:ext cx="1979280" cy="1799280"/>
          </a:xfrm>
          <a:prstGeom prst="ellipse">
            <a:avLst/>
          </a:prstGeom>
          <a:solidFill>
            <a:srgbClr val="ffff6d"/>
          </a:solidFill>
          <a:ln w="2857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IN" sz="2200" spc="-1" strike="noStrike">
                <a:solidFill>
                  <a:srgbClr val="000000"/>
                </a:solidFill>
                <a:latin typeface="Calibri"/>
                <a:ea typeface="Calibri"/>
              </a:rPr>
              <a:t>CLIENT</a:t>
            </a:r>
            <a:endParaRPr b="0" lang="en-IN" sz="2200" spc="-1" strike="noStrike">
              <a:latin typeface="Arial"/>
            </a:endParaRPr>
          </a:p>
        </p:txBody>
      </p:sp>
      <p:sp>
        <p:nvSpPr>
          <p:cNvPr id="135" name="Google Shape;153;p31"/>
          <p:cNvSpPr/>
          <p:nvPr/>
        </p:nvSpPr>
        <p:spPr>
          <a:xfrm>
            <a:off x="9720000" y="2340000"/>
            <a:ext cx="1979280" cy="1799280"/>
          </a:xfrm>
          <a:prstGeom prst="ellipse">
            <a:avLst/>
          </a:prstGeom>
          <a:solidFill>
            <a:srgbClr val="afd095"/>
          </a:solidFill>
          <a:ln w="2857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IN" sz="2200" spc="-1" strike="noStrike">
                <a:solidFill>
                  <a:srgbClr val="000000"/>
                </a:solidFill>
                <a:latin typeface="Calibri"/>
                <a:ea typeface="Calibri"/>
              </a:rPr>
              <a:t>RESOLVER</a:t>
            </a:r>
            <a:endParaRPr b="0" lang="en-IN" sz="2200" spc="-1" strike="noStrike">
              <a:latin typeface="Arial"/>
            </a:endParaRPr>
          </a:p>
        </p:txBody>
      </p:sp>
      <p:sp>
        <p:nvSpPr>
          <p:cNvPr id="136" name="Google Shape;154;p31"/>
          <p:cNvSpPr/>
          <p:nvPr/>
        </p:nvSpPr>
        <p:spPr>
          <a:xfrm>
            <a:off x="2520000" y="2520000"/>
            <a:ext cx="7199280" cy="539280"/>
          </a:xfrm>
          <a:custGeom>
            <a:avLst/>
            <a:gdLst/>
            <a:ahLst/>
            <a:rect l="l" t="t" r="r" b="b"/>
            <a:pathLst>
              <a:path w="20002" h="1502">
                <a:moveTo>
                  <a:pt x="0" y="375"/>
                </a:moveTo>
                <a:lnTo>
                  <a:pt x="15000" y="375"/>
                </a:lnTo>
                <a:lnTo>
                  <a:pt x="15000" y="0"/>
                </a:lnTo>
                <a:lnTo>
                  <a:pt x="20001" y="750"/>
                </a:lnTo>
                <a:lnTo>
                  <a:pt x="15000" y="1501"/>
                </a:lnTo>
                <a:lnTo>
                  <a:pt x="15000" y="1125"/>
                </a:lnTo>
                <a:lnTo>
                  <a:pt x="0" y="1125"/>
                </a:lnTo>
                <a:lnTo>
                  <a:pt x="0" y="375"/>
                </a:lnTo>
              </a:path>
            </a:pathLst>
          </a:custGeom>
          <a:solidFill>
            <a:srgbClr val="ffffff"/>
          </a:solidFill>
          <a:ln w="9525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IN" sz="1400" spc="-1" strike="noStrike">
                <a:solidFill>
                  <a:srgbClr val="000000"/>
                </a:solidFill>
                <a:latin typeface="Calibri"/>
                <a:ea typeface="Calibri"/>
              </a:rPr>
              <a:t>Hey! I am </a:t>
            </a:r>
            <a:r>
              <a:rPr b="1" lang="en-IN" sz="1400" spc="-1" strike="noStrike">
                <a:solidFill>
                  <a:srgbClr val="000000"/>
                </a:solidFill>
                <a:latin typeface="Calibri"/>
                <a:ea typeface="Calibri"/>
              </a:rPr>
              <a:t>103.232.112.80</a:t>
            </a:r>
            <a:r>
              <a:rPr b="0" lang="en-IN" sz="1400" spc="-1" strike="noStrike">
                <a:solidFill>
                  <a:srgbClr val="000000"/>
                </a:solidFill>
                <a:latin typeface="Calibri"/>
                <a:ea typeface="Calibri"/>
              </a:rPr>
              <a:t>. What is the IP address of www.xyz.com?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137" name="Google Shape;155;p31"/>
          <p:cNvSpPr/>
          <p:nvPr/>
        </p:nvSpPr>
        <p:spPr>
          <a:xfrm>
            <a:off x="2520000" y="3600000"/>
            <a:ext cx="7199280" cy="539280"/>
          </a:xfrm>
          <a:custGeom>
            <a:avLst/>
            <a:gdLst/>
            <a:ahLst/>
            <a:rect l="l" t="t" r="r" b="b"/>
            <a:pathLst>
              <a:path w="20002" h="1502">
                <a:moveTo>
                  <a:pt x="20001" y="375"/>
                </a:moveTo>
                <a:lnTo>
                  <a:pt x="5000" y="375"/>
                </a:lnTo>
                <a:lnTo>
                  <a:pt x="5000" y="0"/>
                </a:lnTo>
                <a:lnTo>
                  <a:pt x="0" y="750"/>
                </a:lnTo>
                <a:lnTo>
                  <a:pt x="5000" y="1501"/>
                </a:lnTo>
                <a:lnTo>
                  <a:pt x="5000" y="1125"/>
                </a:lnTo>
                <a:lnTo>
                  <a:pt x="20001" y="1125"/>
                </a:lnTo>
                <a:lnTo>
                  <a:pt x="20001" y="375"/>
                </a:lnTo>
              </a:path>
            </a:pathLst>
          </a:custGeom>
          <a:solidFill>
            <a:srgbClr val="ffffff"/>
          </a:solidFill>
          <a:ln w="9525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IN" sz="1300" spc="-1" strike="noStrike">
                <a:solidFill>
                  <a:srgbClr val="000000"/>
                </a:solidFill>
                <a:latin typeface="Calibri"/>
                <a:ea typeface="Calibri"/>
              </a:rPr>
              <a:t>Hey! The IP address of www.xyz.com is </a:t>
            </a:r>
            <a:r>
              <a:rPr b="1" lang="en-IN" sz="1300" spc="-1" strike="noStrike">
                <a:solidFill>
                  <a:srgbClr val="000000"/>
                </a:solidFill>
                <a:latin typeface="Calibri"/>
                <a:ea typeface="Calibri"/>
              </a:rPr>
              <a:t>12.12.1.13</a:t>
            </a:r>
            <a:endParaRPr b="0" lang="en-IN" sz="1300" spc="-1" strike="noStrike">
              <a:latin typeface="Arial"/>
            </a:endParaRPr>
          </a:p>
        </p:txBody>
      </p:sp>
      <p:sp>
        <p:nvSpPr>
          <p:cNvPr id="138" name="Google Shape;156;p31"/>
          <p:cNvSpPr/>
          <p:nvPr/>
        </p:nvSpPr>
        <p:spPr>
          <a:xfrm>
            <a:off x="0" y="5040000"/>
            <a:ext cx="12191760" cy="893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IN" sz="2400" spc="-1" strike="noStrike">
                <a:solidFill>
                  <a:srgbClr val="ff0000"/>
                </a:solidFill>
                <a:latin typeface="Calibri"/>
                <a:ea typeface="Calibri"/>
              </a:rPr>
              <a:t>IP address of the client is exposed!</a:t>
            </a:r>
            <a:endParaRPr b="0" lang="en-IN" sz="2400" spc="-1" strike="noStrike">
              <a:latin typeface="Arial"/>
            </a:endParaRPr>
          </a:p>
        </p:txBody>
      </p:sp>
      <p:sp>
        <p:nvSpPr>
          <p:cNvPr id="139" name="Google Shape;157;p31"/>
          <p:cNvSpPr/>
          <p:nvPr/>
        </p:nvSpPr>
        <p:spPr>
          <a:xfrm>
            <a:off x="0" y="675720"/>
            <a:ext cx="12191760" cy="1053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IN" sz="4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What generally happens!!</a:t>
            </a:r>
            <a:endParaRPr b="0" lang="en-IN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62;p32"/>
          <p:cNvSpPr/>
          <p:nvPr/>
        </p:nvSpPr>
        <p:spPr>
          <a:xfrm>
            <a:off x="540360" y="2728080"/>
            <a:ext cx="1979280" cy="1799280"/>
          </a:xfrm>
          <a:prstGeom prst="ellipse">
            <a:avLst/>
          </a:prstGeom>
          <a:solidFill>
            <a:srgbClr val="ffff6d"/>
          </a:solidFill>
          <a:ln w="2857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IN" sz="2200" spc="-1" strike="noStrike">
                <a:solidFill>
                  <a:srgbClr val="000000"/>
                </a:solidFill>
                <a:latin typeface="Calibri"/>
                <a:ea typeface="Calibri"/>
              </a:rPr>
              <a:t>CLIENT</a:t>
            </a:r>
            <a:endParaRPr b="0" lang="en-IN" sz="2200" spc="-1" strike="noStrike">
              <a:latin typeface="Arial"/>
            </a:endParaRPr>
          </a:p>
        </p:txBody>
      </p:sp>
      <p:sp>
        <p:nvSpPr>
          <p:cNvPr id="141" name="Google Shape;163;p32"/>
          <p:cNvSpPr/>
          <p:nvPr/>
        </p:nvSpPr>
        <p:spPr>
          <a:xfrm>
            <a:off x="9720360" y="2728080"/>
            <a:ext cx="1979280" cy="1799280"/>
          </a:xfrm>
          <a:prstGeom prst="ellipse">
            <a:avLst/>
          </a:prstGeom>
          <a:solidFill>
            <a:srgbClr val="afd095"/>
          </a:solidFill>
          <a:ln w="28575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IN" sz="2200" spc="-1" strike="noStrike">
                <a:solidFill>
                  <a:srgbClr val="000000"/>
                </a:solidFill>
                <a:latin typeface="Calibri"/>
                <a:ea typeface="Calibri"/>
              </a:rPr>
              <a:t>RESOLVER</a:t>
            </a:r>
            <a:endParaRPr b="0" lang="en-IN" sz="2200" spc="-1" strike="noStrike">
              <a:latin typeface="Arial"/>
            </a:endParaRPr>
          </a:p>
        </p:txBody>
      </p:sp>
      <p:sp>
        <p:nvSpPr>
          <p:cNvPr id="142" name="Google Shape;164;p32"/>
          <p:cNvSpPr/>
          <p:nvPr/>
        </p:nvSpPr>
        <p:spPr>
          <a:xfrm>
            <a:off x="5220000" y="2727720"/>
            <a:ext cx="1978920" cy="1798920"/>
          </a:xfrm>
          <a:prstGeom prst="ellipse">
            <a:avLst/>
          </a:prstGeom>
          <a:solidFill>
            <a:srgbClr val="ff6d6d"/>
          </a:solidFill>
          <a:ln w="1905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IN" sz="2200" spc="-1" strike="noStrike">
                <a:solidFill>
                  <a:srgbClr val="000000"/>
                </a:solidFill>
                <a:latin typeface="Calibri"/>
                <a:ea typeface="Calibri"/>
              </a:rPr>
              <a:t>RELAY</a:t>
            </a:r>
            <a:endParaRPr b="0" lang="en-IN" sz="2200" spc="-1" strike="noStrike">
              <a:latin typeface="Arial"/>
            </a:endParaRPr>
          </a:p>
        </p:txBody>
      </p:sp>
      <p:sp>
        <p:nvSpPr>
          <p:cNvPr id="143" name="Google Shape;165;p32"/>
          <p:cNvSpPr/>
          <p:nvPr/>
        </p:nvSpPr>
        <p:spPr>
          <a:xfrm>
            <a:off x="2520360" y="2727360"/>
            <a:ext cx="2698920" cy="899640"/>
          </a:xfrm>
          <a:custGeom>
            <a:avLst/>
            <a:gdLst/>
            <a:ahLst/>
            <a:rect l="l" t="t" r="r" b="b"/>
            <a:pathLst>
              <a:path w="7501" h="2503">
                <a:moveTo>
                  <a:pt x="0" y="625"/>
                </a:moveTo>
                <a:lnTo>
                  <a:pt x="5625" y="625"/>
                </a:lnTo>
                <a:lnTo>
                  <a:pt x="5625" y="0"/>
                </a:lnTo>
                <a:lnTo>
                  <a:pt x="7500" y="1251"/>
                </a:lnTo>
                <a:lnTo>
                  <a:pt x="5625" y="2502"/>
                </a:lnTo>
                <a:lnTo>
                  <a:pt x="5625" y="1876"/>
                </a:lnTo>
                <a:lnTo>
                  <a:pt x="0" y="1876"/>
                </a:lnTo>
                <a:lnTo>
                  <a:pt x="0" y="625"/>
                </a:lnTo>
              </a:path>
            </a:pathLst>
          </a:custGeom>
          <a:solidFill>
            <a:srgbClr val="ffffff"/>
          </a:solidFill>
          <a:ln w="9525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IN" sz="1400" spc="-1" strike="noStrike">
                <a:solidFill>
                  <a:srgbClr val="000000"/>
                </a:solidFill>
                <a:latin typeface="Calibri"/>
                <a:ea typeface="Calibri"/>
              </a:rPr>
              <a:t>Hey! I am </a:t>
            </a:r>
            <a:r>
              <a:rPr b="1" lang="en-IN" sz="1400" spc="-1" strike="noStrike">
                <a:solidFill>
                  <a:srgbClr val="000000"/>
                </a:solidFill>
                <a:latin typeface="Calibri"/>
                <a:ea typeface="Calibri"/>
              </a:rPr>
              <a:t>103.232.112.80</a:t>
            </a:r>
            <a:r>
              <a:rPr b="0" lang="en-IN" sz="1400" spc="-1" strike="noStrike">
                <a:solidFill>
                  <a:srgbClr val="000000"/>
                </a:solidFill>
                <a:latin typeface="Calibri"/>
                <a:ea typeface="Calibri"/>
              </a:rPr>
              <a:t> aahsfjhjasdhfjdajsfhjaj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144" name="Google Shape;166;p32"/>
          <p:cNvSpPr/>
          <p:nvPr/>
        </p:nvSpPr>
        <p:spPr>
          <a:xfrm>
            <a:off x="7199640" y="2547360"/>
            <a:ext cx="2698920" cy="899640"/>
          </a:xfrm>
          <a:custGeom>
            <a:avLst/>
            <a:gdLst/>
            <a:ahLst/>
            <a:rect l="l" t="t" r="r" b="b"/>
            <a:pathLst>
              <a:path w="7501" h="2503">
                <a:moveTo>
                  <a:pt x="0" y="625"/>
                </a:moveTo>
                <a:lnTo>
                  <a:pt x="5625" y="625"/>
                </a:lnTo>
                <a:lnTo>
                  <a:pt x="5625" y="0"/>
                </a:lnTo>
                <a:lnTo>
                  <a:pt x="7500" y="1251"/>
                </a:lnTo>
                <a:lnTo>
                  <a:pt x="5625" y="2502"/>
                </a:lnTo>
                <a:lnTo>
                  <a:pt x="5625" y="1876"/>
                </a:lnTo>
                <a:lnTo>
                  <a:pt x="0" y="1876"/>
                </a:lnTo>
                <a:lnTo>
                  <a:pt x="0" y="625"/>
                </a:lnTo>
              </a:path>
            </a:pathLst>
          </a:custGeom>
          <a:solidFill>
            <a:srgbClr val="ffffff"/>
          </a:solidFill>
          <a:ln w="9525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IN" sz="1400" spc="-1" strike="noStrike">
                <a:solidFill>
                  <a:srgbClr val="000000"/>
                </a:solidFill>
                <a:latin typeface="Calibri"/>
                <a:ea typeface="Calibri"/>
              </a:rPr>
              <a:t>Hey! I am </a:t>
            </a:r>
            <a:r>
              <a:rPr b="1" lang="en-IN" sz="1400" spc="-1" strike="noStrike">
                <a:solidFill>
                  <a:srgbClr val="000000"/>
                </a:solidFill>
                <a:latin typeface="Calibri"/>
                <a:ea typeface="Calibri"/>
              </a:rPr>
              <a:t>202.134.135.32</a:t>
            </a:r>
            <a:r>
              <a:rPr b="0" lang="en-IN" sz="1400" spc="-1" strike="noStrike">
                <a:solidFill>
                  <a:srgbClr val="000000"/>
                </a:solidFill>
                <a:latin typeface="Calibri"/>
                <a:ea typeface="Calibri"/>
              </a:rPr>
              <a:t> aahsfjhjasdhfjdajsfhjaj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145" name="Google Shape;167;p32"/>
          <p:cNvSpPr/>
          <p:nvPr/>
        </p:nvSpPr>
        <p:spPr>
          <a:xfrm>
            <a:off x="7199640" y="3628080"/>
            <a:ext cx="2520000" cy="899280"/>
          </a:xfrm>
          <a:custGeom>
            <a:avLst/>
            <a:gdLst/>
            <a:ahLst/>
            <a:rect l="l" t="t" r="r" b="b"/>
            <a:pathLst>
              <a:path w="7004" h="2502">
                <a:moveTo>
                  <a:pt x="7003" y="625"/>
                </a:moveTo>
                <a:lnTo>
                  <a:pt x="1750" y="625"/>
                </a:lnTo>
                <a:lnTo>
                  <a:pt x="1750" y="0"/>
                </a:lnTo>
                <a:lnTo>
                  <a:pt x="0" y="1250"/>
                </a:lnTo>
                <a:lnTo>
                  <a:pt x="1750" y="2501"/>
                </a:lnTo>
                <a:lnTo>
                  <a:pt x="1750" y="1875"/>
                </a:lnTo>
                <a:lnTo>
                  <a:pt x="7003" y="1875"/>
                </a:lnTo>
                <a:lnTo>
                  <a:pt x="7003" y="625"/>
                </a:lnTo>
              </a:path>
            </a:pathLst>
          </a:custGeom>
          <a:solidFill>
            <a:srgbClr val="ffffff"/>
          </a:solidFill>
          <a:ln w="9525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IN" sz="1400" spc="-1" strike="noStrike">
                <a:solidFill>
                  <a:srgbClr val="000000"/>
                </a:solidFill>
                <a:latin typeface="Calibri"/>
                <a:ea typeface="Calibri"/>
              </a:rPr>
              <a:t>Hey! kjfghjhgjhfdsjghjasdfg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146" name="Google Shape;168;p32"/>
          <p:cNvSpPr/>
          <p:nvPr/>
        </p:nvSpPr>
        <p:spPr>
          <a:xfrm>
            <a:off x="2520000" y="3627720"/>
            <a:ext cx="2698560" cy="899280"/>
          </a:xfrm>
          <a:custGeom>
            <a:avLst/>
            <a:gdLst/>
            <a:ahLst/>
            <a:rect l="l" t="t" r="r" b="b"/>
            <a:pathLst>
              <a:path w="7500" h="2502">
                <a:moveTo>
                  <a:pt x="7499" y="625"/>
                </a:moveTo>
                <a:lnTo>
                  <a:pt x="1874" y="625"/>
                </a:lnTo>
                <a:lnTo>
                  <a:pt x="1874" y="0"/>
                </a:lnTo>
                <a:lnTo>
                  <a:pt x="0" y="1250"/>
                </a:lnTo>
                <a:lnTo>
                  <a:pt x="1874" y="2501"/>
                </a:lnTo>
                <a:lnTo>
                  <a:pt x="1874" y="1875"/>
                </a:lnTo>
                <a:lnTo>
                  <a:pt x="7499" y="1875"/>
                </a:lnTo>
                <a:lnTo>
                  <a:pt x="7499" y="625"/>
                </a:lnTo>
              </a:path>
            </a:pathLst>
          </a:custGeom>
          <a:solidFill>
            <a:srgbClr val="ffffff"/>
          </a:solidFill>
          <a:ln w="9525">
            <a:solidFill>
              <a:srgbClr val="3465a4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0" lang="en-IN" sz="1400" spc="-1" strike="noStrike">
                <a:solidFill>
                  <a:srgbClr val="000000"/>
                </a:solidFill>
                <a:latin typeface="Calibri"/>
                <a:ea typeface="Calibri"/>
              </a:rPr>
              <a:t>Hey! kjfghjhgjhfdsjghjasdfg</a:t>
            </a:r>
            <a:endParaRPr b="0" lang="en-IN" sz="1400" spc="-1" strike="noStrike">
              <a:latin typeface="Arial"/>
            </a:endParaRPr>
          </a:p>
        </p:txBody>
      </p:sp>
      <p:sp>
        <p:nvSpPr>
          <p:cNvPr id="147" name="Google Shape;169;p32"/>
          <p:cNvSpPr/>
          <p:nvPr/>
        </p:nvSpPr>
        <p:spPr>
          <a:xfrm>
            <a:off x="180000" y="2146320"/>
            <a:ext cx="2879280" cy="64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IN" sz="1600" spc="-1" strike="noStrike">
                <a:solidFill>
                  <a:srgbClr val="000000"/>
                </a:solidFill>
                <a:latin typeface="Calibri"/>
                <a:ea typeface="Calibri"/>
              </a:rPr>
              <a:t>Original client query is – What is the IP address of www.xyz.com?</a:t>
            </a:r>
            <a:endParaRPr b="0" lang="en-IN" sz="1600" spc="-1" strike="noStrike">
              <a:latin typeface="Arial"/>
            </a:endParaRPr>
          </a:p>
        </p:txBody>
      </p:sp>
      <p:sp>
        <p:nvSpPr>
          <p:cNvPr id="148" name="Google Shape;170;p32"/>
          <p:cNvSpPr/>
          <p:nvPr/>
        </p:nvSpPr>
        <p:spPr>
          <a:xfrm>
            <a:off x="5343480" y="2093400"/>
            <a:ext cx="1837080" cy="64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IN" sz="1600" spc="-1" strike="noStrike">
                <a:solidFill>
                  <a:srgbClr val="000000"/>
                </a:solidFill>
                <a:latin typeface="Calibri"/>
                <a:ea typeface="Calibri"/>
              </a:rPr>
              <a:t>Relay receiving the encrypted query</a:t>
            </a:r>
            <a:endParaRPr b="0" lang="en-IN" sz="1600" spc="-1" strike="noStrike">
              <a:latin typeface="Arial"/>
            </a:endParaRPr>
          </a:p>
        </p:txBody>
      </p:sp>
      <p:sp>
        <p:nvSpPr>
          <p:cNvPr id="149" name="Google Shape;171;p32"/>
          <p:cNvSpPr/>
          <p:nvPr/>
        </p:nvSpPr>
        <p:spPr>
          <a:xfrm>
            <a:off x="7560000" y="4788720"/>
            <a:ext cx="2520000" cy="45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IN" sz="1600" spc="-1" strike="noStrike">
                <a:solidFill>
                  <a:srgbClr val="000000"/>
                </a:solidFill>
                <a:latin typeface="Calibri"/>
                <a:ea typeface="Calibri"/>
              </a:rPr>
              <a:t>Resolver sending encrypted resolution of the query</a:t>
            </a:r>
            <a:endParaRPr b="0" lang="en-IN" sz="1600" spc="-1" strike="noStrike">
              <a:latin typeface="Arial"/>
            </a:endParaRPr>
          </a:p>
        </p:txBody>
      </p:sp>
      <p:sp>
        <p:nvSpPr>
          <p:cNvPr id="150" name="Google Shape;172;p32"/>
          <p:cNvSpPr/>
          <p:nvPr/>
        </p:nvSpPr>
        <p:spPr>
          <a:xfrm>
            <a:off x="144000" y="4707720"/>
            <a:ext cx="2986560" cy="89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IN" sz="1600" spc="-1" strike="noStrike">
                <a:solidFill>
                  <a:srgbClr val="000000"/>
                </a:solidFill>
                <a:latin typeface="Calibri"/>
                <a:ea typeface="Calibri"/>
              </a:rPr>
              <a:t>Client received encrypted response. It decrypts using the symmetric key.</a:t>
            </a:r>
            <a:endParaRPr b="0" lang="en-IN" sz="1600" spc="-1" strike="noStrike">
              <a:latin typeface="Arial"/>
            </a:endParaRPr>
          </a:p>
        </p:txBody>
      </p:sp>
      <p:sp>
        <p:nvSpPr>
          <p:cNvPr id="151" name="Google Shape;173;p32"/>
          <p:cNvSpPr/>
          <p:nvPr/>
        </p:nvSpPr>
        <p:spPr>
          <a:xfrm>
            <a:off x="9672120" y="2084400"/>
            <a:ext cx="2207160" cy="46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en-IN" sz="1600" spc="-1" strike="noStrike">
                <a:solidFill>
                  <a:srgbClr val="000000"/>
                </a:solidFill>
                <a:latin typeface="Calibri"/>
                <a:ea typeface="Calibri"/>
              </a:rPr>
              <a:t>Decrypts the query using the symmetric key</a:t>
            </a:r>
            <a:endParaRPr b="0" lang="en-IN" sz="1600" spc="-1" strike="noStrike">
              <a:latin typeface="Arial"/>
            </a:endParaRPr>
          </a:p>
        </p:txBody>
      </p:sp>
      <p:sp>
        <p:nvSpPr>
          <p:cNvPr id="152" name="Google Shape;174;p32"/>
          <p:cNvSpPr/>
          <p:nvPr/>
        </p:nvSpPr>
        <p:spPr>
          <a:xfrm>
            <a:off x="0" y="457200"/>
            <a:ext cx="12191760" cy="822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IN" sz="4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Proposed Solution - DNSTAR </a:t>
            </a:r>
            <a:endParaRPr b="0" lang="en-IN" sz="4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-487080" y="0"/>
            <a:ext cx="126784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en-IN" sz="4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Implementation Details</a:t>
            </a:r>
            <a:endParaRPr b="0" lang="en-IN" sz="4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4" name="Google Shape;180;p33" descr=""/>
          <p:cNvPicPr/>
          <p:nvPr/>
        </p:nvPicPr>
        <p:blipFill>
          <a:blip r:embed="rId1"/>
          <a:stretch/>
        </p:blipFill>
        <p:spPr>
          <a:xfrm>
            <a:off x="1828800" y="1033560"/>
            <a:ext cx="8052480" cy="5621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0" y="365040"/>
            <a:ext cx="12191760" cy="13248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90000"/>
              </a:lnSpc>
              <a:tabLst>
                <a:tab algn="l" pos="0"/>
              </a:tabLst>
            </a:pPr>
            <a:r>
              <a:rPr b="1" lang="en-IN" sz="4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How Our Idea Stands Out</a:t>
            </a:r>
            <a:endParaRPr b="0" lang="en-IN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IN" sz="2800" spc="-1" strike="noStrike">
                <a:solidFill>
                  <a:srgbClr val="000000"/>
                </a:solidFill>
                <a:latin typeface="Calibri"/>
                <a:ea typeface="Calibri"/>
              </a:rPr>
              <a:t>The state-of-the-art implementation lacks data integrity and protection against one or the other kind of attacks</a:t>
            </a:r>
            <a:endParaRPr b="0" lang="en-IN" sz="2800" spc="-1" strike="noStrike">
              <a:solidFill>
                <a:srgbClr val="000000"/>
              </a:solidFill>
              <a:latin typeface="Arial"/>
            </a:endParaRPr>
          </a:p>
          <a:p>
            <a:pPr marL="228600" indent="-50760"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en-IN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7" name="Google Shape;187;p34" descr=""/>
          <p:cNvPicPr/>
          <p:nvPr/>
        </p:nvPicPr>
        <p:blipFill>
          <a:blip r:embed="rId1"/>
          <a:srcRect l="11821" t="15507" r="13755" b="15219"/>
          <a:stretch/>
        </p:blipFill>
        <p:spPr>
          <a:xfrm>
            <a:off x="1689480" y="2673360"/>
            <a:ext cx="7295040" cy="3819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92;p35"/>
          <p:cNvSpPr/>
          <p:nvPr/>
        </p:nvSpPr>
        <p:spPr>
          <a:xfrm>
            <a:off x="580680" y="337680"/>
            <a:ext cx="10799640" cy="91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en-IN" sz="4800" spc="-1" strike="noStrike" u="sng">
                <a:solidFill>
                  <a:srgbClr val="000000"/>
                </a:solidFill>
                <a:uFillTx/>
                <a:latin typeface="Calibri"/>
                <a:ea typeface="Calibri"/>
              </a:rPr>
              <a:t>Future Impact of Our Research</a:t>
            </a:r>
            <a:endParaRPr b="0" lang="en-IN" sz="4800" spc="-1" strike="noStrike">
              <a:latin typeface="Arial"/>
            </a:endParaRPr>
          </a:p>
        </p:txBody>
      </p:sp>
      <p:sp>
        <p:nvSpPr>
          <p:cNvPr id="159" name="Google Shape;193;p35"/>
          <p:cNvSpPr/>
          <p:nvPr/>
        </p:nvSpPr>
        <p:spPr>
          <a:xfrm>
            <a:off x="7692120" y="2518200"/>
            <a:ext cx="3688200" cy="2397240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9525">
            <a:solidFill>
              <a:srgbClr val="44546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 marL="457200">
              <a:lnSpc>
                <a:spcPct val="150000"/>
              </a:lnSpc>
              <a:tabLst>
                <a:tab algn="l" pos="0"/>
              </a:tabLst>
            </a:pPr>
            <a:r>
              <a:rPr b="0" lang="en-IN" sz="1900" spc="-1" strike="noStrike">
                <a:solidFill>
                  <a:srgbClr val="000000"/>
                </a:solidFill>
                <a:latin typeface="Arial"/>
                <a:ea typeface="Arial"/>
              </a:rPr>
              <a:t>Minimized privacy threat for a user surfing the Internet.</a:t>
            </a:r>
            <a:endParaRPr b="0" lang="en-IN" sz="1900" spc="-1" strike="noStrike">
              <a:latin typeface="Arial"/>
            </a:endParaRPr>
          </a:p>
        </p:txBody>
      </p:sp>
      <p:sp>
        <p:nvSpPr>
          <p:cNvPr id="160" name="Google Shape;194;p35"/>
          <p:cNvSpPr/>
          <p:nvPr/>
        </p:nvSpPr>
        <p:spPr>
          <a:xfrm>
            <a:off x="1044720" y="2491200"/>
            <a:ext cx="3688200" cy="2450880"/>
          </a:xfrm>
          <a:prstGeom prst="roundRect">
            <a:avLst>
              <a:gd name="adj" fmla="val 16667"/>
            </a:avLst>
          </a:prstGeom>
          <a:solidFill>
            <a:srgbClr val="ffd966"/>
          </a:solidFill>
          <a:ln w="9525">
            <a:solidFill>
              <a:srgbClr val="44546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50000"/>
              </a:lnSpc>
              <a:tabLst>
                <a:tab algn="l" pos="0"/>
              </a:tabLst>
            </a:pPr>
            <a:r>
              <a:rPr b="0" lang="en-IN" sz="1900" spc="-1" strike="noStrike">
                <a:solidFill>
                  <a:srgbClr val="000000"/>
                </a:solidFill>
                <a:latin typeface="Arial"/>
                <a:ea typeface="Arial"/>
              </a:rPr>
              <a:t>  </a:t>
            </a:r>
            <a:r>
              <a:rPr b="0" lang="en-IN" sz="1900" spc="-1" strike="noStrike">
                <a:solidFill>
                  <a:srgbClr val="000000"/>
                </a:solidFill>
                <a:latin typeface="Arial"/>
                <a:ea typeface="Arial"/>
              </a:rPr>
              <a:t>The protocol can have its   applications in the sectors where client data is being logged by the service providers.</a:t>
            </a:r>
            <a:endParaRPr b="0" lang="en-IN" sz="1900" spc="-1" strike="noStrike">
              <a:latin typeface="Arial"/>
            </a:endParaRPr>
          </a:p>
        </p:txBody>
      </p:sp>
      <p:sp>
        <p:nvSpPr>
          <p:cNvPr id="161" name="Google Shape;195;p35"/>
          <p:cNvSpPr/>
          <p:nvPr/>
        </p:nvSpPr>
        <p:spPr>
          <a:xfrm rot="8706600">
            <a:off x="2821680" y="1654200"/>
            <a:ext cx="2165040" cy="3344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b8b8b"/>
          </a:solidFill>
          <a:ln w="9525">
            <a:solidFill>
              <a:srgbClr val="44546a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62" name="Google Shape;196;p35"/>
          <p:cNvSpPr/>
          <p:nvPr/>
        </p:nvSpPr>
        <p:spPr>
          <a:xfrm rot="2128800">
            <a:off x="7607880" y="1691280"/>
            <a:ext cx="2165400" cy="3344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8b8b8b"/>
          </a:solidFill>
          <a:ln w="9525">
            <a:solidFill>
              <a:srgbClr val="44546a"/>
            </a:solidFill>
            <a:round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Application>LibreOffice/7.2.1.2$Windows_X86_64 LibreOffice_project/87b77fad49947c1441b67c559c339af8f3517e22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en-IN</dc:language>
  <cp:lastModifiedBy/>
  <dcterms:modified xsi:type="dcterms:W3CDTF">2021-10-16T18:07:41Z</dcterms:modified>
  <cp:revision>1</cp:revision>
  <dc:subject/>
  <dc:title/>
</cp:coreProperties>
</file>