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  <Default ContentType="image/jpeg" Extension="jpeg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1" Target="ppt/presentation.xml" Type="http://schemas.openxmlformats.org/officeDocument/2006/relationships/officeDocument"/><Relationship Id="rId2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5143500" cx="9144000"/>
  <p:notesSz cx="6858000" cy="9144000"/>
  <p:embeddedFontLst>
    <p:embeddedFont>
      <p:font typeface="Montserrat SemiBold"/>
      <p:regular r:id="rId15"/>
      <p:bold r:id="rId16"/>
      <p:italic r:id="rId17"/>
      <p:boldItalic r:id="rId18"/>
    </p:embeddedFont>
    <p:embeddedFont>
      <p:font typeface="Nunito"/>
      <p:regular r:id="rId19"/>
      <p:bold r:id="rId20"/>
      <p:italic r:id="rId21"/>
      <p:boldItalic r:id="rId22"/>
    </p:embeddedFont>
    <p:embeddedFont>
      <p:font typeface="Montserrat Black"/>
      <p:bold r:id="rId23"/>
      <p:boldItalic r:id="rId24"/>
    </p:embeddedFont>
    <p:embeddedFont>
      <p:font typeface="Montserrat"/>
      <p:regular r:id="rId25"/>
      <p:bold r:id="rId26"/>
      <p:italic r:id="rId27"/>
      <p:boldItalic r:id="rId28"/>
    </p:embeddedFont>
    <p:embeddedFont>
      <p:font typeface="Montserrat Medium"/>
      <p:regular r:id="rId29"/>
      <p:bold r:id="rId30"/>
      <p:italic r:id="rId31"/>
      <p:boldItalic r:id="rId32"/>
    </p:embeddedFont>
    <p:embeddedFont>
      <p:font typeface="Maven Pro"/>
      <p:regular r:id="rId33"/>
      <p:bold r:id="rId34"/>
    </p:embeddedFont>
    <p:embeddedFont>
      <p:font typeface="Montserrat ExtraBold"/>
      <p:bold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-bold.fntdata"/><Relationship Id="rId22" Type="http://schemas.openxmlformats.org/officeDocument/2006/relationships/font" Target="fonts/Nunito-boldItalic.fntdata"/><Relationship Id="rId21" Type="http://schemas.openxmlformats.org/officeDocument/2006/relationships/font" Target="fonts/Nunito-italic.fntdata"/><Relationship Id="rId24" Type="http://schemas.openxmlformats.org/officeDocument/2006/relationships/font" Target="fonts/MontserratBlack-boldItalic.fntdata"/><Relationship Id="rId23" Type="http://schemas.openxmlformats.org/officeDocument/2006/relationships/font" Target="fonts/MontserratBlack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Montserrat-bold.fntdata"/><Relationship Id="rId25" Type="http://schemas.openxmlformats.org/officeDocument/2006/relationships/font" Target="fonts/Montserrat-regular.fntdata"/><Relationship Id="rId28" Type="http://schemas.openxmlformats.org/officeDocument/2006/relationships/font" Target="fonts/Montserrat-boldItalic.fntdata"/><Relationship Id="rId27" Type="http://schemas.openxmlformats.org/officeDocument/2006/relationships/font" Target="fonts/Montserrat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MontserratMedium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MontserratMedium-italic.fntdata"/><Relationship Id="rId30" Type="http://schemas.openxmlformats.org/officeDocument/2006/relationships/font" Target="fonts/MontserratMedium-bold.fntdata"/><Relationship Id="rId11" Type="http://schemas.openxmlformats.org/officeDocument/2006/relationships/slide" Target="slides/slide5.xml"/><Relationship Id="rId33" Type="http://schemas.openxmlformats.org/officeDocument/2006/relationships/font" Target="fonts/MavenPro-regular.fntdata"/><Relationship Id="rId10" Type="http://schemas.openxmlformats.org/officeDocument/2006/relationships/slide" Target="slides/slide4.xml"/><Relationship Id="rId32" Type="http://schemas.openxmlformats.org/officeDocument/2006/relationships/font" Target="fonts/MontserratMedium-boldItalic.fntdata"/><Relationship Id="rId13" Type="http://schemas.openxmlformats.org/officeDocument/2006/relationships/slide" Target="slides/slide7.xml"/><Relationship Id="rId35" Type="http://schemas.openxmlformats.org/officeDocument/2006/relationships/font" Target="fonts/MontserratExtraBold-bold.fntdata"/><Relationship Id="rId12" Type="http://schemas.openxmlformats.org/officeDocument/2006/relationships/slide" Target="slides/slide6.xml"/><Relationship Id="rId34" Type="http://schemas.openxmlformats.org/officeDocument/2006/relationships/font" Target="fonts/MavenPro-bold.fntdata"/><Relationship Id="rId15" Type="http://schemas.openxmlformats.org/officeDocument/2006/relationships/font" Target="fonts/MontserratSemiBold-regular.fntdata"/><Relationship Id="rId14" Type="http://schemas.openxmlformats.org/officeDocument/2006/relationships/slide" Target="slides/slide8.xml"/><Relationship Id="rId36" Type="http://schemas.openxmlformats.org/officeDocument/2006/relationships/font" Target="fonts/MontserratExtraBold-boldItalic.fntdata"/><Relationship Id="rId17" Type="http://schemas.openxmlformats.org/officeDocument/2006/relationships/font" Target="fonts/MontserratSemiBold-italic.fntdata"/><Relationship Id="rId16" Type="http://schemas.openxmlformats.org/officeDocument/2006/relationships/font" Target="fonts/MontserratSemiBold-bold.fntdata"/><Relationship Id="rId19" Type="http://schemas.openxmlformats.org/officeDocument/2006/relationships/font" Target="fonts/Nunito-regular.fntdata"/><Relationship Id="rId18" Type="http://schemas.openxmlformats.org/officeDocument/2006/relationships/font" Target="fonts/MontserratSemiBold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0" name="Google Shape;35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5" name="Google Shape;35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6" name="Google Shape;37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7" name="Google Shape;38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04" name="Google Shape;404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6" name="Google Shape;42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4" name="Google Shape;45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3" name="Google Shape;47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11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9" name="Google Shape;139;p11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1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1" name="Google Shape;141;p11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42" name="Google Shape;142;p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144;p12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5" name="Google Shape;145;p12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6" name="Google Shape;146;p12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47;p12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148;p12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149;p12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" name="Google Shape;150;p12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51" name="Google Shape;151;p12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12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153;p12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54;p12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155;p12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6" name="Google Shape;156;p12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7" name="Google Shape;157;p12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8;p12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59;p12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60;p12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1" name="Google Shape;161;p12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2" name="Google Shape;162;p12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3;p12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p12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5" name="Google Shape;165;p12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6" name="Google Shape;166;p12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67;p12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68;p12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69;p12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70;p12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1" name="Google Shape;171;p12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2" name="Google Shape;172;p12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73;p12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174;p12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12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6" name="Google Shape;176;p12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7" name="Google Shape;177;p12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78;p12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179;p12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0" name="Google Shape;180;p12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81" name="Google Shape;181;p12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82;p12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183;p12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184;p12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185;p12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6" name="Google Shape;186;p12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7" name="Google Shape;187;p12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188;p12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12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90;p12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" name="Google Shape;191;p12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2" name="Google Shape;192;p12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93;p12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94;p12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12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6" name="Google Shape;196;p12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7" name="Google Shape;197;p12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p12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12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0" name="Google Shape;200;p12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201" name="Google Shape;201;p12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02;p12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03;p12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204;p12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" name="Google Shape;205;p12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6" name="Google Shape;206;p12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207;p12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208;p12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209;p12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0" name="Google Shape;210;p12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11" name="Google Shape;211;p12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212;p12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213;p12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214;p12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215;p12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6" name="Google Shape;216;p12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7" name="Google Shape;217;p12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12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p12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220;p12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1" name="Google Shape;221;p12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2" name="Google Shape;222;p12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223;p12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224;p12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5" name="Google Shape;225;p12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6" name="Google Shape;226;p12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227;p12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12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229;p12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0" name="Google Shape;230;p12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31" name="Google Shape;231;p12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232;p12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233;p12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234;p12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235;p12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6" name="Google Shape;236;p12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7" name="Google Shape;237;p12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12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39;p12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" name="Google Shape;240;p12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1" name="Google Shape;241;p12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2" name="Google Shape;242;p12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243;p12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244;p12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5" name="Google Shape;245;p12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6" name="Google Shape;246;p12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12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12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12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" name="Google Shape;250;p12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1" name="Google Shape;251;p12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2" name="Google Shape;252;p12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" name="Google Shape;253;p12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" name="Google Shape;254;p12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12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6" name="Google Shape;256;p12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7" name="Google Shape;257;p12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" name="Google Shape;258;p12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259;p12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" name="Google Shape;260;p12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1" name="Google Shape;261;p12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2" name="Google Shape;262;p12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" name="Google Shape;263;p12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Google Shape;264;p12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5" name="Google Shape;265;p12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6" name="Google Shape;266;p12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267;p12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12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269;p12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70" name="Google Shape;270;p12"/>
          <p:cNvSpPr txBox="1"/>
          <p:nvPr>
            <p:ph hasCustomPrompt="1"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71" name="Google Shape;271;p12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2" name="Google Shape;272;p1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1" name="Google Shape;281;p1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2" name="Google Shape;282;p1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5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5" name="Google Shape;285;p15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86" name="Google Shape;286;p1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7" name="Google Shape;287;p1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8" name="Google Shape;288;p1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6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91" name="Google Shape;291;p16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92" name="Google Shape;292;p1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93" name="Google Shape;293;p1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94" name="Google Shape;294;p1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7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97" name="Google Shape;297;p17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98" name="Google Shape;298;p1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99" name="Google Shape;299;p1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00" name="Google Shape;300;p1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8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03" name="Google Shape;303;p18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04" name="Google Shape;304;p18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05" name="Google Shape;305;p1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06" name="Google Shape;306;p1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07" name="Google Shape;307;p1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9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0" name="Google Shape;310;p19"/>
          <p:cNvSpPr txBox="1"/>
          <p:nvPr>
            <p:ph idx="1" type="body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11" name="Google Shape;311;p19"/>
          <p:cNvSpPr txBox="1"/>
          <p:nvPr>
            <p:ph idx="2" type="body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12" name="Google Shape;312;p19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13" name="Google Shape;313;p19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14" name="Google Shape;314;p1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5" name="Google Shape;315;p1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6" name="Google Shape;316;p1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0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9" name="Google Shape;319;p2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20" name="Google Shape;320;p2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21" name="Google Shape;321;p2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1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24" name="Google Shape;324;p21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325" name="Google Shape;325;p21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326" name="Google Shape;326;p2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27" name="Google Shape;327;p2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28" name="Google Shape;328;p2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3"/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oogle Shape;12;p3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3" name="Google Shape;13;p3"/>
            <p:cNvGrpSpPr/>
            <p:nvPr/>
          </p:nvGrpSpPr>
          <p:grpSpPr>
            <a:xfrm>
              <a:off x="7343003" y="4453711"/>
              <a:ext cx="316800" cy="688512"/>
              <a:chOff x="7343003" y="4453711"/>
              <a:chExt cx="316800" cy="688512"/>
            </a:xfrm>
          </p:grpSpPr>
          <p:sp>
            <p:nvSpPr>
              <p:cNvPr id="14" name="Google Shape;14;p3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15;p3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" name="Google Shape;16;p3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7" name="Google Shape;17;p3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3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19;p3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" name="Google Shape;20;p3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21" name="Google Shape;21;p3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3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23;p3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24;p3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" name="Google Shape;25;p3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6" name="Google Shape;26;p3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27;p3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3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29;p3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30;p3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1" name="Google Shape;31;p3"/>
          <p:cNvGrpSpPr/>
          <p:nvPr/>
        </p:nvGrpSpPr>
        <p:grpSpPr>
          <a:xfrm>
            <a:off x="5043503" y="0"/>
            <a:ext cx="3814072" cy="3839101"/>
            <a:chOff x="5043503" y="0"/>
            <a:chExt cx="3814072" cy="3839101"/>
          </a:xfrm>
        </p:grpSpPr>
        <p:sp>
          <p:nvSpPr>
            <p:cNvPr id="32" name="Google Shape;32;p3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3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" name="Google Shape;34;p3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5" name="Google Shape;35;p3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36;p3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37;p3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8" name="Google Shape;38;p3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" name="Google Shape;39;p3"/>
            <p:cNvGrpSpPr/>
            <p:nvPr/>
          </p:nvGrpSpPr>
          <p:grpSpPr>
            <a:xfrm>
              <a:off x="7952721" y="179238"/>
              <a:ext cx="873165" cy="873003"/>
              <a:chOff x="7754428" y="208725"/>
              <a:chExt cx="541800" cy="541800"/>
            </a:xfrm>
          </p:grpSpPr>
          <p:sp>
            <p:nvSpPr>
              <p:cNvPr id="40" name="Google Shape;40;p3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3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" name="Google Shape;42;p3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3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3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3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" name="Google Shape;48;p3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9" name="Google Shape;49;p3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0" name="Google Shape;50;p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2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31" name="Google Shape;331;p22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332" name="Google Shape;332;p22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333" name="Google Shape;333;p2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34" name="Google Shape;334;p2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35" name="Google Shape;335;p2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38" name="Google Shape;338;p23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39" name="Google Shape;339;p2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40" name="Google Shape;340;p2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41" name="Google Shape;341;p2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4"/>
          <p:cNvSpPr txBox="1"/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44" name="Google Shape;344;p24"/>
          <p:cNvSpPr txBox="1"/>
          <p:nvPr>
            <p:ph idx="1" type="body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45" name="Google Shape;345;p2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46" name="Google Shape;346;p2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47" name="Google Shape;347;p2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oogle Shape;52;p4"/>
          <p:cNvGrpSpPr/>
          <p:nvPr/>
        </p:nvGrpSpPr>
        <p:grpSpPr>
          <a:xfrm>
            <a:off x="146769" y="3406"/>
            <a:ext cx="1233214" cy="1384535"/>
            <a:chOff x="146769" y="3406"/>
            <a:chExt cx="1233214" cy="1384535"/>
          </a:xfrm>
        </p:grpSpPr>
        <p:grpSp>
          <p:nvGrpSpPr>
            <p:cNvPr id="53" name="Google Shape;53;p4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4" name="Google Shape;54;p4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55;p4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6" name="Google Shape;56;p4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7" name="Google Shape;57;p4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58;p4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59;p4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0" name="Google Shape;60;p4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61" name="Google Shape;61;p4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62;p4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63;p4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64;p4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5" name="Google Shape;65;p4"/>
          <p:cNvGrpSpPr/>
          <p:nvPr/>
        </p:nvGrpSpPr>
        <p:grpSpPr>
          <a:xfrm>
            <a:off x="6775084" y="2904008"/>
            <a:ext cx="2186147" cy="2239500"/>
            <a:chOff x="6775084" y="2904008"/>
            <a:chExt cx="2186147" cy="2239500"/>
          </a:xfrm>
        </p:grpSpPr>
        <p:grpSp>
          <p:nvGrpSpPr>
            <p:cNvPr id="66" name="Google Shape;66;p4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7" name="Google Shape;67;p4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68;p4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9" name="Google Shape;69;p4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70" name="Google Shape;70;p4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71;p4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72;p4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3" name="Google Shape;73;p4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4" name="Google Shape;74;p4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75;p4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76;p4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77;p4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8" name="Google Shape;78;p4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9" name="Google Shape;79;p4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80;p4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81;p4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82;p4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83;p4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84" name="Google Shape;84;p4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5" name="Google Shape;85;p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oogle Shape;87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8" name="Google Shape;88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0" name="Google Shape;90;p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1" name="Google Shape;91;p5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2" name="Google Shape;92;p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5" name="Google Shape;95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" name="Google Shape;97;p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8" name="Google Shape;98;p6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9" name="Google Shape;99;p6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0" name="Google Shape;100;p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102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3" name="Google Shape;103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5" name="Google Shape;105;p7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6" name="Google Shape;106;p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oogle Shape;108;p8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9" name="Google Shape;109;p8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8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1" name="Google Shape;111;p8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2" name="Google Shape;112;p8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3" name="Google Shape;113;p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p9"/>
          <p:cNvGrpSpPr/>
          <p:nvPr/>
        </p:nvGrpSpPr>
        <p:grpSpPr>
          <a:xfrm>
            <a:off x="6866714" y="1256"/>
            <a:ext cx="2267379" cy="2601741"/>
            <a:chOff x="6790514" y="1256"/>
            <a:chExt cx="2267379" cy="2601741"/>
          </a:xfrm>
        </p:grpSpPr>
        <p:grpSp>
          <p:nvGrpSpPr>
            <p:cNvPr id="116" name="Google Shape;116;p9"/>
            <p:cNvGrpSpPr/>
            <p:nvPr/>
          </p:nvGrpSpPr>
          <p:grpSpPr>
            <a:xfrm>
              <a:off x="7067535" y="1256"/>
              <a:ext cx="1990358" cy="1990303"/>
              <a:chOff x="7067535" y="1256"/>
              <a:chExt cx="1990358" cy="1990303"/>
            </a:xfrm>
          </p:grpSpPr>
          <p:sp>
            <p:nvSpPr>
              <p:cNvPr id="117" name="Google Shape;117;p9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118;p9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119;p9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" name="Google Shape;120;p9"/>
            <p:cNvGrpSpPr/>
            <p:nvPr/>
          </p:nvGrpSpPr>
          <p:grpSpPr>
            <a:xfrm>
              <a:off x="8207126" y="1807997"/>
              <a:ext cx="795000" cy="795000"/>
              <a:chOff x="8207126" y="1807997"/>
              <a:chExt cx="795000" cy="795000"/>
            </a:xfrm>
          </p:grpSpPr>
          <p:sp>
            <p:nvSpPr>
              <p:cNvPr id="121" name="Google Shape;121;p9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122;p9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23;p9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4" name="Google Shape;124;p9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5" name="Google Shape;125;p9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26;p9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27" name="Google Shape;127;p9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8" name="Google Shape;128;p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10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31" name="Google Shape;131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3" name="Google Shape;133;p10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4" name="Google Shape;134;p10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5" name="Google Shape;135;p10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6" name="Google Shape;136;p1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i="0" sz="2800" u="none" cap="none" strike="noStrik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i="0" sz="2800" u="none" cap="none" strike="noStrik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i="0" sz="2800" u="none" cap="none" strike="noStrik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i="0" sz="2800" u="none" cap="none" strike="noStrik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i="0" sz="2800" u="none" cap="none" strike="noStrik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i="0" sz="2800" u="none" cap="none" strike="noStrik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i="0" sz="2800" u="none" cap="none" strike="noStrik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i="0" sz="2800" u="none" cap="none" strike="noStrik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i="0" sz="2800" u="none" cap="none" strike="noStrik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slow"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30124E"/>
            </a:gs>
            <a:gs pos="9000">
              <a:srgbClr val="30124E"/>
            </a:gs>
            <a:gs pos="49000">
              <a:srgbClr val="30124E"/>
            </a:gs>
            <a:gs pos="61000">
              <a:srgbClr val="27154B"/>
            </a:gs>
            <a:gs pos="100000">
              <a:srgbClr val="30124E"/>
            </a:gs>
          </a:gsLst>
          <a:lin ang="5400000" scaled="0"/>
        </a:gradFill>
      </p:bgPr>
    </p:bg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5" name="Google Shape;275;p13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6" name="Google Shape;276;p1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7" name="Google Shape;277;p1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8" name="Google Shape;278;p1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ransition spd="slow"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2.png"/><Relationship Id="rId6" Type="http://schemas.openxmlformats.org/officeDocument/2006/relationships/image" Target="../media/image8.png"/></Relationships>
</file>

<file path=ppt/slides/_rels/slide5.xml.rels><?xml version="1.0" encoding="UTF-8" standalone="yes" 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7.png" Type="http://schemas.openxmlformats.org/officeDocument/2006/relationships/image"/><Relationship Id="rId4" Target="../media/image5.png" Type="http://schemas.openxmlformats.org/officeDocument/2006/relationships/image"/><Relationship Id="rId10" Target="../media/image10.png" Type="http://schemas.openxmlformats.org/officeDocument/2006/relationships/image"/><Relationship Id="rId9" Target="../media/image17.gif" Type="http://schemas.openxmlformats.org/officeDocument/2006/relationships/image"/><Relationship Id="rId5" Target="../media/image9.png" Type="http://schemas.openxmlformats.org/officeDocument/2006/relationships/image"/><Relationship Id="rId6" Target="../media/image1.jpeg" Type="http://schemas.openxmlformats.org/officeDocument/2006/relationships/image"/><Relationship Id="rId7" Target="../media/image11.gif" Type="http://schemas.openxmlformats.org/officeDocument/2006/relationships/image"/><Relationship Id="rId8" Target="../media/image14.gif" Type="http://schemas.openxmlformats.org/officeDocument/2006/relationships/image"/></Relationships>
</file>

<file path=ppt/slides/_rels/slide6.xml.rels><?xml version="1.0" encoding="UTF-8" standalone="yes" 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4.png" Type="http://schemas.openxmlformats.org/officeDocument/2006/relationships/image"/><Relationship Id="rId4" Target="../media/image32.jpeg" Type="http://schemas.openxmlformats.org/officeDocument/2006/relationships/image"/><Relationship Id="rId11" Target="../media/image25.png" Type="http://schemas.openxmlformats.org/officeDocument/2006/relationships/image"/><Relationship Id="rId10" Target="../media/image27.gif" Type="http://schemas.openxmlformats.org/officeDocument/2006/relationships/image"/><Relationship Id="rId9" Target="../media/image28.png" Type="http://schemas.openxmlformats.org/officeDocument/2006/relationships/image"/><Relationship Id="rId5" Target="../media/image31.png" Type="http://schemas.openxmlformats.org/officeDocument/2006/relationships/image"/><Relationship Id="rId6" Target="../media/image3.png" Type="http://schemas.openxmlformats.org/officeDocument/2006/relationships/image"/><Relationship Id="rId7" Target="../media/image24.png" Type="http://schemas.openxmlformats.org/officeDocument/2006/relationships/image"/><Relationship Id="rId8" Target="../media/image21.png" Type="http://schemas.openxmlformats.org/officeDocument/2006/relationships/image"/></Relationships>
</file>

<file path=ppt/slides/_rels/slide7.xml.rels><?xml version="1.0" encoding="UTF-8" standalone="yes" 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30.png" Type="http://schemas.openxmlformats.org/officeDocument/2006/relationships/image"/><Relationship Id="rId4" Target="../media/image22.png" Type="http://schemas.openxmlformats.org/officeDocument/2006/relationships/image"/><Relationship Id="rId9" Target="../media/image20.png" Type="http://schemas.openxmlformats.org/officeDocument/2006/relationships/image"/><Relationship Id="rId5" Target="../media/image19.png" Type="http://schemas.openxmlformats.org/officeDocument/2006/relationships/image"/><Relationship Id="rId6" Target="../media/image23.jpeg" Type="http://schemas.openxmlformats.org/officeDocument/2006/relationships/image"/><Relationship Id="rId7" Target="../media/image26.png" Type="http://schemas.openxmlformats.org/officeDocument/2006/relationships/image"/><Relationship Id="rId8" Target="../media/image29.jpeg" Type="http://schemas.openxmlformats.org/officeDocument/2006/relationships/image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5"/>
          <p:cNvSpPr txBox="1"/>
          <p:nvPr/>
        </p:nvSpPr>
        <p:spPr>
          <a:xfrm>
            <a:off x="470600" y="1675544"/>
            <a:ext cx="4181400" cy="28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" sz="4400" u="none" cap="none" strike="noStrike">
                <a:solidFill>
                  <a:srgbClr val="CC000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ADVANCE</a:t>
            </a:r>
            <a:r>
              <a:rPr b="0" i="0" lang="en" sz="4400" u="none" cap="none" strike="noStrik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HEALTH</a:t>
            </a:r>
            <a:endParaRPr b="0" i="0" sz="4400" u="none" cap="none" strike="noStrike">
              <a:solidFill>
                <a:schemeClr val="lt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" sz="4400" u="none" cap="none" strike="noStrik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CHECKUP FOR DNS</a:t>
            </a:r>
            <a:endParaRPr b="0" i="0" sz="4400" u="none" cap="none" strike="noStrike">
              <a:solidFill>
                <a:schemeClr val="lt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4ECDD"/>
        </a:solidFill>
      </p:bgPr>
    </p:bg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6"/>
          <p:cNvSpPr/>
          <p:nvPr/>
        </p:nvSpPr>
        <p:spPr>
          <a:xfrm>
            <a:off x="6164713" y="914950"/>
            <a:ext cx="2829600" cy="4077000"/>
          </a:xfrm>
          <a:prstGeom prst="roundRect">
            <a:avLst>
              <a:gd fmla="val 16667" name="adj"/>
            </a:avLst>
          </a:prstGeom>
          <a:solidFill>
            <a:srgbClr val="11203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26"/>
          <p:cNvSpPr/>
          <p:nvPr/>
        </p:nvSpPr>
        <p:spPr>
          <a:xfrm>
            <a:off x="3156413" y="914250"/>
            <a:ext cx="2829600" cy="4077000"/>
          </a:xfrm>
          <a:prstGeom prst="roundRect">
            <a:avLst>
              <a:gd fmla="val 16667" name="adj"/>
            </a:avLst>
          </a:prstGeom>
          <a:solidFill>
            <a:srgbClr val="11203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26"/>
          <p:cNvSpPr/>
          <p:nvPr/>
        </p:nvSpPr>
        <p:spPr>
          <a:xfrm>
            <a:off x="170900" y="914950"/>
            <a:ext cx="2829600" cy="4077000"/>
          </a:xfrm>
          <a:prstGeom prst="roundRect">
            <a:avLst>
              <a:gd fmla="val 16667" name="adj"/>
            </a:avLst>
          </a:prstGeom>
          <a:solidFill>
            <a:srgbClr val="11203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0" name="Google Shape;360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3339" y="1252441"/>
            <a:ext cx="1912908" cy="1891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65938" y="1209265"/>
            <a:ext cx="1923691" cy="1891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05428" y="1209965"/>
            <a:ext cx="1912908" cy="1891341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26"/>
          <p:cNvSpPr txBox="1"/>
          <p:nvPr/>
        </p:nvSpPr>
        <p:spPr>
          <a:xfrm>
            <a:off x="224367" y="3419826"/>
            <a:ext cx="2829600" cy="21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Always admire to one statement that I will win definitely but not </a:t>
            </a:r>
            <a:r>
              <a:rPr i="0" lang="en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immediately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26"/>
          <p:cNvSpPr txBox="1"/>
          <p:nvPr/>
        </p:nvSpPr>
        <p:spPr>
          <a:xfrm>
            <a:off x="3156182" y="3214907"/>
            <a:ext cx="2743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VARSHA REDDY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26"/>
          <p:cNvSpPr txBox="1"/>
          <p:nvPr/>
        </p:nvSpPr>
        <p:spPr>
          <a:xfrm>
            <a:off x="6174106" y="3140126"/>
            <a:ext cx="2743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VASAM AADARSH MAHENDRA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26"/>
          <p:cNvSpPr txBox="1"/>
          <p:nvPr/>
        </p:nvSpPr>
        <p:spPr>
          <a:xfrm>
            <a:off x="310631" y="3452176"/>
            <a:ext cx="2743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367" name="Google Shape;367;p26"/>
          <p:cNvSpPr txBox="1"/>
          <p:nvPr/>
        </p:nvSpPr>
        <p:spPr>
          <a:xfrm>
            <a:off x="213584" y="3258082"/>
            <a:ext cx="2743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KAUSHIK APOORI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8" name="Google Shape;368;p26"/>
          <p:cNvCxnSpPr/>
          <p:nvPr/>
        </p:nvCxnSpPr>
        <p:spPr>
          <a:xfrm>
            <a:off x="1074070" y="3590198"/>
            <a:ext cx="1056600" cy="0"/>
          </a:xfrm>
          <a:prstGeom prst="straightConnector1">
            <a:avLst/>
          </a:pr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369" name="Google Shape;369;p26"/>
          <p:cNvCxnSpPr/>
          <p:nvPr/>
        </p:nvCxnSpPr>
        <p:spPr>
          <a:xfrm>
            <a:off x="7013025" y="3666336"/>
            <a:ext cx="1056600" cy="0"/>
          </a:xfrm>
          <a:prstGeom prst="straightConnector1">
            <a:avLst/>
          </a:pr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370" name="Google Shape;370;p26"/>
          <p:cNvCxnSpPr/>
          <p:nvPr/>
        </p:nvCxnSpPr>
        <p:spPr>
          <a:xfrm>
            <a:off x="4168407" y="3591823"/>
            <a:ext cx="1056600" cy="0"/>
          </a:xfrm>
          <a:prstGeom prst="straightConnector1">
            <a:avLst/>
          </a:pr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371" name="Google Shape;371;p26"/>
          <p:cNvSpPr txBox="1"/>
          <p:nvPr/>
        </p:nvSpPr>
        <p:spPr>
          <a:xfrm>
            <a:off x="3022427" y="3764839"/>
            <a:ext cx="30882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 I strongly believe that technology can greatly </a:t>
            </a:r>
            <a:endParaRPr i="0" sz="1600" u="none" cap="none" strike="noStrik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help in solving day to day problems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72" name="Google Shape;372;p26"/>
          <p:cNvSpPr txBox="1"/>
          <p:nvPr/>
        </p:nvSpPr>
        <p:spPr>
          <a:xfrm>
            <a:off x="6001577" y="3765540"/>
            <a:ext cx="30774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 I'm always open to opportunities that help </a:t>
            </a:r>
            <a:endParaRPr i="0" sz="1600" u="none" cap="none" strike="noStrik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me further in my carrier objectives.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73" name="Google Shape;373;p26"/>
          <p:cNvSpPr txBox="1"/>
          <p:nvPr/>
        </p:nvSpPr>
        <p:spPr>
          <a:xfrm>
            <a:off x="310628" y="190424"/>
            <a:ext cx="4385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800">
                <a:solidFill>
                  <a:srgbClr val="11203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TEAM</a:t>
            </a:r>
            <a:endParaRPr b="0" i="0" sz="2800" u="none" cap="none" strike="noStrike">
              <a:solidFill>
                <a:srgbClr val="11203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45B63"/>
        </a:solidFill>
      </p:bgPr>
    </p:bg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7"/>
          <p:cNvSpPr txBox="1"/>
          <p:nvPr/>
        </p:nvSpPr>
        <p:spPr>
          <a:xfrm>
            <a:off x="351653" y="313049"/>
            <a:ext cx="4385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DNS Health Check-up</a:t>
            </a:r>
            <a:endParaRPr b="0" i="0" sz="2800" u="none" cap="none" strike="noStrike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379" name="Google Shape;379;p27"/>
          <p:cNvSpPr/>
          <p:nvPr/>
        </p:nvSpPr>
        <p:spPr>
          <a:xfrm>
            <a:off x="946750" y="1004850"/>
            <a:ext cx="6990600" cy="1540200"/>
          </a:xfrm>
          <a:prstGeom prst="roundRect">
            <a:avLst>
              <a:gd fmla="val 16667" name="adj"/>
            </a:avLst>
          </a:prstGeom>
          <a:solidFill>
            <a:srgbClr val="11203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27"/>
          <p:cNvSpPr txBox="1"/>
          <p:nvPr/>
        </p:nvSpPr>
        <p:spPr>
          <a:xfrm>
            <a:off x="1280762" y="1161774"/>
            <a:ext cx="6302100" cy="9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The present DNS health monitor validates the health of DNS servers  having these 5 major factors . </a:t>
            </a:r>
            <a:endParaRPr b="0" i="0" sz="1500" u="none" cap="none" strike="noStrik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81" name="Google Shape;381;p27"/>
          <p:cNvSpPr txBox="1"/>
          <p:nvPr/>
        </p:nvSpPr>
        <p:spPr>
          <a:xfrm>
            <a:off x="946750" y="2077674"/>
            <a:ext cx="7725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-COHERENCY     -INTEGRITY     -SPEED     -AVAILABILITY      -RESILIENCY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382" name="Google Shape;382;p27"/>
          <p:cNvSpPr txBox="1"/>
          <p:nvPr/>
        </p:nvSpPr>
        <p:spPr>
          <a:xfrm>
            <a:off x="353091" y="2837713"/>
            <a:ext cx="54963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700" u="none" cap="none" strike="noStrik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EXTERNAL DEPENDENCIES</a:t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27"/>
          <p:cNvSpPr/>
          <p:nvPr/>
        </p:nvSpPr>
        <p:spPr>
          <a:xfrm>
            <a:off x="936500" y="3567975"/>
            <a:ext cx="6990600" cy="1218300"/>
          </a:xfrm>
          <a:prstGeom prst="roundRect">
            <a:avLst>
              <a:gd fmla="val 16667" name="adj"/>
            </a:avLst>
          </a:prstGeom>
          <a:solidFill>
            <a:srgbClr val="11203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27"/>
          <p:cNvSpPr txBox="1"/>
          <p:nvPr/>
        </p:nvSpPr>
        <p:spPr>
          <a:xfrm>
            <a:off x="1184100" y="3730700"/>
            <a:ext cx="6302100" cy="13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1. Organization support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2. Interaction with operation teams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3. AI experts</a:t>
            </a:r>
            <a:endParaRPr sz="15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4ECDD"/>
        </a:solidFill>
      </p:bgPr>
    </p:bg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8"/>
          <p:cNvSpPr/>
          <p:nvPr/>
        </p:nvSpPr>
        <p:spPr>
          <a:xfrm>
            <a:off x="3926225" y="3443399"/>
            <a:ext cx="5051700" cy="1262100"/>
          </a:xfrm>
          <a:prstGeom prst="roundRect">
            <a:avLst>
              <a:gd fmla="val 16667" name="adj"/>
            </a:avLst>
          </a:prstGeom>
          <a:solidFill>
            <a:srgbClr val="11203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28"/>
          <p:cNvSpPr/>
          <p:nvPr/>
        </p:nvSpPr>
        <p:spPr>
          <a:xfrm>
            <a:off x="3068775" y="141225"/>
            <a:ext cx="5637300" cy="1307100"/>
          </a:xfrm>
          <a:prstGeom prst="roundRect">
            <a:avLst>
              <a:gd fmla="val 16667" name="adj"/>
            </a:avLst>
          </a:prstGeom>
          <a:solidFill>
            <a:srgbClr val="11203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1" name="Google Shape;391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-954099" y="3447125"/>
            <a:ext cx="3613174" cy="1924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0500" y="-172175"/>
            <a:ext cx="3140230" cy="1766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-79435" y="1440285"/>
            <a:ext cx="3140227" cy="1766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06064" y="3039311"/>
            <a:ext cx="3140224" cy="1766378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28"/>
          <p:cNvSpPr txBox="1"/>
          <p:nvPr/>
        </p:nvSpPr>
        <p:spPr>
          <a:xfrm>
            <a:off x="1439888" y="457050"/>
            <a:ext cx="1249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WHY</a:t>
            </a:r>
            <a:endParaRPr b="1" i="0" sz="21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6" name="Google Shape;396;p28"/>
          <p:cNvSpPr txBox="1"/>
          <p:nvPr/>
        </p:nvSpPr>
        <p:spPr>
          <a:xfrm>
            <a:off x="647009" y="2069523"/>
            <a:ext cx="1249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WHAT</a:t>
            </a:r>
            <a:endParaRPr b="1" i="0" sz="21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7" name="Google Shape;397;p28"/>
          <p:cNvSpPr txBox="1"/>
          <p:nvPr/>
        </p:nvSpPr>
        <p:spPr>
          <a:xfrm>
            <a:off x="2390218" y="3678616"/>
            <a:ext cx="1249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HOW</a:t>
            </a:r>
            <a:endParaRPr b="1" i="0" sz="21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8" name="Google Shape;398;p28"/>
          <p:cNvSpPr txBox="1"/>
          <p:nvPr/>
        </p:nvSpPr>
        <p:spPr>
          <a:xfrm>
            <a:off x="2909185" y="186111"/>
            <a:ext cx="59004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ontserrat Medium"/>
              <a:buChar char="●"/>
            </a:pPr>
            <a:r>
              <a:rPr b="0" i="0" lang="en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Prevention is better than cure.</a:t>
            </a:r>
            <a:endParaRPr b="0" i="0" u="none" cap="none" strike="noStrik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ontserrat Medium"/>
              <a:buChar char="●"/>
            </a:pPr>
            <a:r>
              <a:rPr b="0" i="0" lang="en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To have a Pre-Analysis of firewall along with other health factors.</a:t>
            </a:r>
            <a:endParaRPr b="0" i="0" u="none" cap="none" strike="noStrik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 Medium"/>
              <a:buChar char="●"/>
            </a:pPr>
            <a:r>
              <a:rPr b="0" i="0" lang="en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To have automated interface without much manpower involved.</a:t>
            </a:r>
            <a:r>
              <a:rPr b="0" i="0" lang="en" sz="13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 </a:t>
            </a:r>
            <a:endParaRPr b="0" i="0" sz="1300" u="none" cap="none" strike="noStrik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99" name="Google Shape;399;p28"/>
          <p:cNvSpPr txBox="1"/>
          <p:nvPr/>
        </p:nvSpPr>
        <p:spPr>
          <a:xfrm>
            <a:off x="3791700" y="3230428"/>
            <a:ext cx="50679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u="none" cap="none" strike="noStrike">
              <a:solidFill>
                <a:schemeClr val="lt1"/>
              </a:solidFill>
              <a:highlight>
                <a:srgbClr val="FFFFFF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ontserrat Medium"/>
              <a:buChar char="●"/>
            </a:pPr>
            <a:r>
              <a:rPr b="0" i="0" lang="en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Encrypting the AI script to the organization health checkup source. </a:t>
            </a:r>
            <a:endParaRPr b="0" i="0" u="none" cap="none" strike="noStrik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ontserrat Medium"/>
              <a:buChar char="●"/>
            </a:pPr>
            <a:r>
              <a:rPr b="0" i="0" lang="en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When the intruders or cyberattacks try to attack, AI will react by sending the notifications with the report.</a:t>
            </a:r>
            <a:endParaRPr b="0" i="0" u="none" cap="none" strike="noStrik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00" name="Google Shape;400;p28"/>
          <p:cNvSpPr/>
          <p:nvPr/>
        </p:nvSpPr>
        <p:spPr>
          <a:xfrm>
            <a:off x="2540175" y="1739925"/>
            <a:ext cx="5558100" cy="1262100"/>
          </a:xfrm>
          <a:prstGeom prst="roundRect">
            <a:avLst>
              <a:gd fmla="val 16667" name="adj"/>
            </a:avLst>
          </a:prstGeom>
          <a:solidFill>
            <a:srgbClr val="11203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28"/>
          <p:cNvSpPr txBox="1"/>
          <p:nvPr/>
        </p:nvSpPr>
        <p:spPr>
          <a:xfrm>
            <a:off x="2369025" y="1786040"/>
            <a:ext cx="59004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Char char="●"/>
            </a:pPr>
            <a:r>
              <a:rPr lang="en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Automated reports through AI technology along with status and percentage analysis of firewall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Char char="●"/>
            </a:pPr>
            <a:r>
              <a:rPr lang="en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Pre Security Measures</a:t>
            </a:r>
            <a:endParaRPr sz="15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Char char="●"/>
            </a:pPr>
            <a:r>
              <a:rPr lang="en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Notifications at beforehand will be sent to operation teams</a:t>
            </a:r>
            <a:endParaRPr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45B63"/>
        </a:solidFill>
      </p:bgPr>
    </p:bg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" name="Google Shape;406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2225" y="1155775"/>
            <a:ext cx="1248900" cy="28367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traight Wall" id="407" name="Google Shape;407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94357" y="1181583"/>
            <a:ext cx="1358406" cy="2780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96700" y="1145350"/>
            <a:ext cx="1248900" cy="28528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acker Logo designs, themes, templates and downloadable graphic elements on  Dribbble" id="409" name="Google Shape;409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9841" y="2235668"/>
            <a:ext cx="1248920" cy="936690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29"/>
          <p:cNvSpPr/>
          <p:nvPr/>
        </p:nvSpPr>
        <p:spPr>
          <a:xfrm rot="5400000">
            <a:off x="4997150" y="2332600"/>
            <a:ext cx="338400" cy="7428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29"/>
          <p:cNvSpPr/>
          <p:nvPr/>
        </p:nvSpPr>
        <p:spPr>
          <a:xfrm>
            <a:off x="-31950" y="4049300"/>
            <a:ext cx="1478100" cy="540600"/>
          </a:xfrm>
          <a:prstGeom prst="mathMinus">
            <a:avLst>
              <a:gd fmla="val 23520" name="adj1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29"/>
          <p:cNvSpPr txBox="1"/>
          <p:nvPr/>
        </p:nvSpPr>
        <p:spPr>
          <a:xfrm>
            <a:off x="1522350" y="4081100"/>
            <a:ext cx="15741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" sz="19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FIREWALL</a:t>
            </a:r>
            <a:endParaRPr b="0" i="0" sz="1900" u="none" cap="none" strike="noStrik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413" name="Google Shape;413;p29"/>
          <p:cNvSpPr/>
          <p:nvPr/>
        </p:nvSpPr>
        <p:spPr>
          <a:xfrm>
            <a:off x="3152775" y="4049300"/>
            <a:ext cx="1478100" cy="540600"/>
          </a:xfrm>
          <a:prstGeom prst="mathMinus">
            <a:avLst>
              <a:gd fmla="val 23520" name="adj1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29"/>
          <p:cNvSpPr txBox="1"/>
          <p:nvPr/>
        </p:nvSpPr>
        <p:spPr>
          <a:xfrm>
            <a:off x="3566900" y="2335650"/>
            <a:ext cx="8139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" sz="19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100%</a:t>
            </a:r>
            <a:endParaRPr b="0" i="0" sz="1900" u="none" cap="none" strike="noStrike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415" name="Google Shape;415;p29"/>
          <p:cNvSpPr txBox="1"/>
          <p:nvPr/>
        </p:nvSpPr>
        <p:spPr>
          <a:xfrm>
            <a:off x="1752900" y="2335663"/>
            <a:ext cx="8139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" sz="19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60%</a:t>
            </a:r>
            <a:endParaRPr b="0" i="0" sz="1900" u="none" cap="none" strike="noStrike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416" name="Google Shape;416;p29"/>
          <p:cNvSpPr txBox="1"/>
          <p:nvPr/>
        </p:nvSpPr>
        <p:spPr>
          <a:xfrm>
            <a:off x="121150" y="2335663"/>
            <a:ext cx="8139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" sz="19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20%</a:t>
            </a:r>
            <a:endParaRPr b="0" i="0" sz="1900" u="none" cap="none" strike="noStrike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417" name="Google Shape;417;p29"/>
          <p:cNvSpPr/>
          <p:nvPr/>
        </p:nvSpPr>
        <p:spPr>
          <a:xfrm rot="5400000">
            <a:off x="3179275" y="2332600"/>
            <a:ext cx="338400" cy="7428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29"/>
          <p:cNvSpPr/>
          <p:nvPr/>
        </p:nvSpPr>
        <p:spPr>
          <a:xfrm rot="5400000">
            <a:off x="1421175" y="2332613"/>
            <a:ext cx="338400" cy="7428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9" name="Google Shape;419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761900" y="1777463"/>
            <a:ext cx="3285600" cy="1853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2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849425" y="927600"/>
            <a:ext cx="4743450" cy="355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2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935150" y="1288300"/>
            <a:ext cx="4572000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2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72133" y="348575"/>
            <a:ext cx="868133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29"/>
          <p:cNvSpPr txBox="1"/>
          <p:nvPr/>
        </p:nvSpPr>
        <p:spPr>
          <a:xfrm>
            <a:off x="372500" y="192250"/>
            <a:ext cx="6921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Why?</a:t>
            </a:r>
            <a:endParaRPr b="0" i="0" sz="2800" u="none" cap="none" strike="noStrike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1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9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p="http://schemas.openxmlformats.org/presentationml/2006/main" xmlns:a="http://schemas.openxmlformats.org/drawingml/2006/main" xmlns:ahyp="http://schemas.microsoft.com/office/drawing/2018/hyperlinkcolor" xmlns:c="http://schemas.openxmlformats.org/drawingml/2006/chart" xmlns:com="http://schemas.openxmlformats.org/drawingml/2006/compatibility" xmlns:dgm="http://schemas.openxmlformats.org/drawingml/2006/diagram" xmlns:mc="http://schemas.openxmlformats.org/markup-compatibility/2006" xmlns:mv="urn:schemas-microsoft-com:mac:vml" xmlns:o="urn:schemas-microsoft-com:office:office" xmlns:p14="http://schemas.microsoft.com/office/powerpoint/2010/main" xmlns:p15="http://schemas.microsoft.com/office/powerpoint/2012/main" xmlns:pvml="urn:schemas-microsoft-com:office:powerpoint" xmlns:r="http://schemas.openxmlformats.org/officeDocument/2006/relationships" xmlns:v="urn:schemas-microsoft-com:vml">
  <p:cSld>
    <p:bg>
      <p:bgPr>
        <a:solidFill>
          <a:srgbClr val="112031"/>
        </a:solidFill>
      </p:bgPr>
    </p:bg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" name="Google Shape;428;p30"/>
          <p:cNvPicPr preferRelativeResize="0"/>
          <p:nvPr/>
        </p:nvPicPr>
        <p:blipFill rotWithShape="1">
          <a:blip r:embed="rId3">
            <a:alphaModFix/>
          </a:blip>
          <a:srcRect b="156" r="16"/>
          <a:stretch/>
        </p:blipFill>
        <p:spPr>
          <a:xfrm>
            <a:off x="6902725" y="1538025"/>
            <a:ext cx="2241275" cy="1714549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30"/>
          <p:cNvSpPr/>
          <p:nvPr/>
        </p:nvSpPr>
        <p:spPr>
          <a:xfrm>
            <a:off x="5066525" y="1914725"/>
            <a:ext cx="662700" cy="431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C0000"/>
          </a:solidFill>
          <a:ln cap="flat" cmpd="sng" w="9525">
            <a:solidFill>
              <a:schemeClr val="dk2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0" name="Google Shape;430;p30"/>
          <p:cNvPicPr preferRelativeResize="0"/>
          <p:nvPr/>
        </p:nvPicPr>
        <p:blipFill rotWithShape="1">
          <a:blip r:embed="rId4">
            <a:alphaModFix/>
          </a:blip>
          <a:srcRect b="-2919" r="62" t="-2910"/>
          <a:stretch/>
        </p:blipFill>
        <p:spPr>
          <a:xfrm>
            <a:off x="5879175" y="658925"/>
            <a:ext cx="932803" cy="31813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pen Chromebook laptop computer" id="431" name="Google Shape;431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988600"/>
            <a:ext cx="5424201" cy="3273900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30"/>
          <p:cNvSpPr/>
          <p:nvPr/>
        </p:nvSpPr>
        <p:spPr>
          <a:xfrm>
            <a:off x="689838" y="1287979"/>
            <a:ext cx="3962919" cy="2238232"/>
          </a:xfrm>
          <a:prstGeom prst="flowChartProcess">
            <a:avLst/>
          </a:prstGeom>
          <a:solidFill>
            <a:srgbClr val="345B63"/>
          </a:solidFill>
          <a:ln cap="flat" cmpd="sng" w="9525">
            <a:solidFill>
              <a:schemeClr val="dk2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3" name="Google Shape;433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86478" y="1470100"/>
            <a:ext cx="3901272" cy="2484075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30"/>
          <p:cNvSpPr txBox="1"/>
          <p:nvPr/>
        </p:nvSpPr>
        <p:spPr>
          <a:xfrm>
            <a:off x="1896250" y="1265725"/>
            <a:ext cx="1550100" cy="4311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rIns="91425" spcFirstLastPara="1" tIns="91425" wrap="square">
            <a:sp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cap="none" i="0" lang="en" strike="noStrike" sz="1600" u="non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HACKER!!!</a:t>
            </a:r>
            <a:endParaRPr b="1" cap="none" i="0" strike="noStrike" sz="1600" u="none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5" name="Google Shape;435;p30"/>
          <p:cNvSpPr txBox="1"/>
          <p:nvPr/>
        </p:nvSpPr>
        <p:spPr>
          <a:xfrm>
            <a:off x="1201425" y="2022750"/>
            <a:ext cx="2691600" cy="10467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rIns="91425" spcFirstLastPara="1" tIns="91425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cap="none" i="0" lang="en" strike="noStrike" sz="1400" u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________</a:t>
            </a:r>
            <a:r>
              <a:rPr b="0" cap="none" i="0" lang="en" strike="noStrike" sz="1400" u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…….</a:t>
            </a:r>
            <a:r>
              <a:rPr b="0" cap="none" i="0" lang="en" strike="noStrike" sz="1400" u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_____</a:t>
            </a:r>
            <a:r>
              <a:rPr b="0" cap="none" i="0" lang="en" strike="noStrike" sz="1400" u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::::</a:t>
            </a:r>
            <a:r>
              <a:rPr b="0" cap="none" i="0" lang="en" strike="noStrike" sz="1400" u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___________</a:t>
            </a:r>
            <a:r>
              <a:rPr b="0" cap="none" i="0" lang="en" strike="noStrike" sz="1400" u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,,,,</a:t>
            </a:r>
            <a:r>
              <a:rPr b="0" cap="none" i="0" lang="en" strike="noStrike" sz="1400" u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___________</a:t>
            </a:r>
            <a:r>
              <a:rPr b="0" cap="none" i="0" lang="en" strike="noStrike" sz="1400" u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||||</a:t>
            </a:r>
            <a:r>
              <a:rPr b="0" cap="none" i="0" lang="en" strike="noStrike" sz="1400" u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______</a:t>
            </a:r>
            <a:r>
              <a:rPr b="0" cap="none" i="0" lang="en" strike="noStrike" sz="1400" u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….</a:t>
            </a:r>
            <a:r>
              <a:rPr b="0" cap="none" i="0" lang="en" strike="noStrike" sz="1400" u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_______</a:t>
            </a:r>
            <a:r>
              <a:rPr b="0" cap="none" i="0" lang="en" strike="noStrike" sz="1400" u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—-</a:t>
            </a:r>
            <a:r>
              <a:rPr b="0" cap="none" i="0" lang="en" strike="noStrike" sz="1400" u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_____</a:t>
            </a:r>
            <a:r>
              <a:rPr b="0" cap="none" i="0" lang="en" strike="noStrike" sz="1400" u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…..</a:t>
            </a:r>
            <a:r>
              <a:rPr b="0" cap="none" i="0" lang="en" strike="noStrike" sz="1400" u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______</a:t>
            </a:r>
            <a:r>
              <a:rPr b="0" cap="none" i="0" lang="en" strike="noStrike" sz="1400" u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—-</a:t>
            </a:r>
            <a:r>
              <a:rPr b="0" cap="none" i="0" lang="en" strike="noStrike" sz="1400" u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____</a:t>
            </a:r>
            <a:r>
              <a:rPr b="0" cap="none" i="0" lang="en" strike="noStrike" sz="1400" u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!!!!!</a:t>
            </a:r>
            <a:endParaRPr b="0" cap="none" i="0" strike="noStrike" sz="1400" u="none">
              <a:solidFill>
                <a:srgbClr val="FF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36" name="Google Shape;436;p30"/>
          <p:cNvSpPr txBox="1"/>
          <p:nvPr/>
        </p:nvSpPr>
        <p:spPr>
          <a:xfrm>
            <a:off x="1730125" y="2679500"/>
            <a:ext cx="10815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rIns="91425" spcFirstLastPara="1" tIns="91425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cap="none" i="0" lang="en" strike="noStrike" sz="2100" u="none">
                <a:solidFill>
                  <a:srgbClr val="FFFF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error!!!</a:t>
            </a:r>
            <a:endParaRPr b="0" cap="none" i="0" strike="noStrike" sz="2100" u="none">
              <a:solidFill>
                <a:srgbClr val="FFFF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437" name="Google Shape;437;p30"/>
          <p:cNvSpPr txBox="1"/>
          <p:nvPr/>
        </p:nvSpPr>
        <p:spPr>
          <a:xfrm>
            <a:off x="1637800" y="2686400"/>
            <a:ext cx="2535300" cy="7080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rIns="91425" spcFirstLastPara="1" tIns="91425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cap="none" i="0" lang="en" strike="noStrike" sz="1700" u="non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UNSUCCESSFUL ATTEMPT</a:t>
            </a:r>
            <a:endParaRPr b="1" cap="none" i="0" strike="noStrike" sz="1700" u="none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8" name="Google Shape;438;p30"/>
          <p:cNvSpPr/>
          <p:nvPr/>
        </p:nvSpPr>
        <p:spPr>
          <a:xfrm>
            <a:off x="5891425" y="746600"/>
            <a:ext cx="233100" cy="30060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30"/>
          <p:cNvSpPr txBox="1"/>
          <p:nvPr/>
        </p:nvSpPr>
        <p:spPr>
          <a:xfrm rot="5400000">
            <a:off x="5028800" y="1941800"/>
            <a:ext cx="2691600" cy="6156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rIns="91425" spcFirstLastPara="1" tIns="91425" wrap="square">
            <a:sp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cap="none" i="0" lang="en" strike="noStrike" sz="2800" u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FIRE WALL</a:t>
            </a:r>
            <a:endParaRPr b="1" cap="none" i="0" strike="noStrike" sz="2800" u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0" name="Google Shape;440;p30"/>
          <p:cNvSpPr txBox="1"/>
          <p:nvPr/>
        </p:nvSpPr>
        <p:spPr>
          <a:xfrm>
            <a:off x="7408275" y="3252575"/>
            <a:ext cx="1338000" cy="4926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rIns="91425" spcFirstLastPara="1" tIns="91425" wrap="square">
            <a:sp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cap="none" i="0" lang="en" strike="noStrike" sz="2000" u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DNS</a:t>
            </a:r>
            <a:endParaRPr b="0" cap="none" i="0" strike="noStrike" sz="2000" u="none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441" name="Google Shape;441;p30"/>
          <p:cNvSpPr txBox="1"/>
          <p:nvPr/>
        </p:nvSpPr>
        <p:spPr>
          <a:xfrm>
            <a:off x="372500" y="192250"/>
            <a:ext cx="2871900" cy="6156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rIns="91425" spcFirstLastPara="1" tIns="91425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cap="none" i="0" lang="en" strike="noStrike" sz="2800" u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What &amp; How?</a:t>
            </a:r>
            <a:endParaRPr b="0" cap="none" i="0" strike="noStrike" sz="2800" u="none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descr="Portrait-oriented black smaptphone" id="442" name="Google Shape;442;p3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073331" y="2067127"/>
            <a:ext cx="1625543" cy="3249524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30"/>
          <p:cNvSpPr/>
          <p:nvPr/>
        </p:nvSpPr>
        <p:spPr>
          <a:xfrm>
            <a:off x="4167786" y="2345515"/>
            <a:ext cx="1435065" cy="2620037"/>
          </a:xfrm>
          <a:prstGeom prst="flowChartProcess">
            <a:avLst/>
          </a:prstGeom>
          <a:solidFill>
            <a:srgbClr val="52CDC0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4" name="Google Shape;444;p3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216630" y="2339219"/>
            <a:ext cx="424239" cy="402032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30"/>
          <p:cNvSpPr txBox="1"/>
          <p:nvPr/>
        </p:nvSpPr>
        <p:spPr>
          <a:xfrm>
            <a:off x="4485388" y="2402400"/>
            <a:ext cx="1081500" cy="3387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rIns="91425" spcFirstLastPara="1" tIns="91425" wrap="square">
            <a:sp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cap="none" i="0" lang="en" strike="noStrike" sz="1000" u="none">
                <a:solidFill>
                  <a:srgbClr val="FF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WARNING!!!</a:t>
            </a:r>
            <a:endParaRPr b="0" cap="none" i="0" strike="noStrike" sz="1000" u="none">
              <a:solidFill>
                <a:srgbClr val="FF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446" name="Google Shape;446;p30"/>
          <p:cNvSpPr txBox="1"/>
          <p:nvPr/>
        </p:nvSpPr>
        <p:spPr>
          <a:xfrm>
            <a:off x="4273363" y="3922800"/>
            <a:ext cx="1225500" cy="10467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rIns="91425" spcFirstLastPara="1" tIns="91425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cap="none" i="0" lang="en" strike="noStrike" sz="1400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Someone is trying to enter into your SITE</a:t>
            </a:r>
            <a:endParaRPr b="0" cap="none" i="0" strike="noStrike" sz="1400" u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47" name="Google Shape;447;p30" title="Points scored"/>
          <p:cNvPicPr preferRelativeResize="0"/>
          <p:nvPr/>
        </p:nvPicPr>
        <p:blipFill rotWithShape="1">
          <a:blip r:embed="rId9">
            <a:alphaModFix/>
          </a:blip>
          <a:srcRect r="44"/>
          <a:stretch/>
        </p:blipFill>
        <p:spPr>
          <a:xfrm>
            <a:off x="3994928" y="2686400"/>
            <a:ext cx="1625550" cy="1290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3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241900" y="1280055"/>
            <a:ext cx="2535300" cy="253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3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090740" y="2022750"/>
            <a:ext cx="887584" cy="954150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30"/>
          <p:cNvSpPr txBox="1"/>
          <p:nvPr/>
        </p:nvSpPr>
        <p:spPr>
          <a:xfrm>
            <a:off x="1301975" y="1972613"/>
            <a:ext cx="887700" cy="4311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rIns="91425" spcFirstLastPara="1" tIns="91425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cap="none" i="0" lang="en" strike="noStrike" sz="1600" u="none">
                <a:solidFill>
                  <a:srgbClr val="11203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Input</a:t>
            </a:r>
            <a:endParaRPr b="1" cap="none" i="0" strike="noStrike" sz="1600" u="none">
              <a:solidFill>
                <a:srgbClr val="11203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51" name="Google Shape;451;p30"/>
          <p:cNvSpPr txBox="1"/>
          <p:nvPr/>
        </p:nvSpPr>
        <p:spPr>
          <a:xfrm>
            <a:off x="2822834" y="2630917"/>
            <a:ext cx="1180709" cy="430857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rIns="91425" spcFirstLastPara="1" tIns="91425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cap="none" i="0" lang="en" strike="noStrike" sz="1600" u="none">
                <a:solidFill>
                  <a:srgbClr val="11203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Output</a:t>
            </a:r>
            <a:endParaRPr b="1" cap="none" i="0" strike="noStrike" sz="1600" u="none">
              <a:solidFill>
                <a:srgbClr val="11203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800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10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100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p="http://schemas.openxmlformats.org/presentationml/2006/main" xmlns:a="http://schemas.openxmlformats.org/drawingml/2006/main" xmlns:ahyp="http://schemas.microsoft.com/office/drawing/2018/hyperlinkcolor" xmlns:c="http://schemas.openxmlformats.org/drawingml/2006/chart" xmlns:com="http://schemas.openxmlformats.org/drawingml/2006/compatibility" xmlns:dgm="http://schemas.openxmlformats.org/drawingml/2006/diagram" xmlns:mc="http://schemas.openxmlformats.org/markup-compatibility/2006" xmlns:mv="urn:schemas-microsoft-com:mac:vml" xmlns:o="urn:schemas-microsoft-com:office:office" xmlns:p14="http://schemas.microsoft.com/office/powerpoint/2010/main" xmlns:p15="http://schemas.microsoft.com/office/powerpoint/2012/main" xmlns:pvml="urn:schemas-microsoft-com:office:powerpoint" xmlns:r="http://schemas.openxmlformats.org/officeDocument/2006/relationships" xmlns:v="urn:schemas-microsoft-com:vml">
  <p:cSld>
    <p:bg>
      <p:bgPr>
        <a:solidFill>
          <a:srgbClr val="345B63"/>
        </a:solidFill>
      </p:bgPr>
    </p:bg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pen Chromebook laptop computer" id="456" name="Google Shape;456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0725" y="992963"/>
            <a:ext cx="6493952" cy="3919575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31"/>
          <p:cNvSpPr/>
          <p:nvPr/>
        </p:nvSpPr>
        <p:spPr>
          <a:xfrm>
            <a:off x="815162" y="1351384"/>
            <a:ext cx="4744478" cy="2679650"/>
          </a:xfrm>
          <a:prstGeom prst="flowChartProcess">
            <a:avLst/>
          </a:prstGeom>
          <a:solidFill>
            <a:srgbClr val="D4ECDD"/>
          </a:solidFill>
          <a:ln cap="flat" cmpd="sng" w="9525">
            <a:solidFill>
              <a:schemeClr val="dk2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ortrait-oriented black smaptphone" id="458" name="Google Shape;458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27247" y="264679"/>
            <a:ext cx="2308201" cy="4614149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31"/>
          <p:cNvSpPr/>
          <p:nvPr/>
        </p:nvSpPr>
        <p:spPr>
          <a:xfrm>
            <a:off x="6561369" y="659976"/>
            <a:ext cx="2037730" cy="3720312"/>
          </a:xfrm>
          <a:prstGeom prst="flowChartProcess">
            <a:avLst/>
          </a:prstGeom>
          <a:solidFill>
            <a:srgbClr val="52CDC0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0" name="Google Shape;460;p31" title="Points scored"/>
          <p:cNvPicPr preferRelativeResize="0"/>
          <p:nvPr/>
        </p:nvPicPr>
        <p:blipFill rotWithShape="1">
          <a:blip r:embed="rId5">
            <a:alphaModFix/>
          </a:blip>
          <a:srcRect b="47" l="-5374"/>
          <a:stretch/>
        </p:blipFill>
        <p:spPr>
          <a:xfrm>
            <a:off x="6467825" y="1064325"/>
            <a:ext cx="2131275" cy="115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31"/>
          <p:cNvSpPr txBox="1"/>
          <p:nvPr/>
        </p:nvSpPr>
        <p:spPr>
          <a:xfrm>
            <a:off x="6696600" y="676700"/>
            <a:ext cx="1057500" cy="4002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rIns="91425" spcFirstLastPara="1" tIns="91425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cap="none" i="0" lang="en" strike="noStrike" sz="1400" u="none">
                <a:solidFill>
                  <a:srgbClr val="112031"/>
                </a:solidFill>
                <a:latin typeface="Montserrat"/>
                <a:ea typeface="Montserrat"/>
                <a:cs typeface="Montserrat"/>
                <a:sym typeface="Montserrat"/>
              </a:rPr>
              <a:t>Reports</a:t>
            </a:r>
            <a:endParaRPr b="1" cap="none" i="0" strike="noStrike" sz="1400" u="none">
              <a:solidFill>
                <a:srgbClr val="11203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2" name="Google Shape;462;p31"/>
          <p:cNvSpPr txBox="1"/>
          <p:nvPr/>
        </p:nvSpPr>
        <p:spPr>
          <a:xfrm>
            <a:off x="6635625" y="2451225"/>
            <a:ext cx="1911600" cy="384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rIns="91425" spcFirstLastPara="1" tIns="91425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cap="none" i="0" lang="en" strike="noStrike" sz="1300" u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Firewall Status: </a:t>
            </a:r>
            <a:r>
              <a:rPr b="0" cap="none" i="0" lang="en" strike="noStrike" sz="1300" u="none">
                <a:solidFill>
                  <a:srgbClr val="38761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78%</a:t>
            </a:r>
            <a:endParaRPr b="0" cap="none" i="0" strike="noStrike" sz="1300" u="none">
              <a:solidFill>
                <a:srgbClr val="38761D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463" name="Google Shape;463;p31"/>
          <p:cNvSpPr txBox="1"/>
          <p:nvPr/>
        </p:nvSpPr>
        <p:spPr>
          <a:xfrm>
            <a:off x="6635625" y="2683725"/>
            <a:ext cx="2037600" cy="384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rIns="91425" spcFirstLastPara="1" tIns="91425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cap="none" i="0" lang="en" strike="noStrike" sz="1300" u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Malware attacks: NO</a:t>
            </a:r>
            <a:endParaRPr b="0" cap="none" i="0" strike="noStrike" sz="1300" u="none">
              <a:solidFill>
                <a:srgbClr val="38761D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464" name="Google Shape;464;p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00525" y="1838900"/>
            <a:ext cx="4221373" cy="181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31" title="Points scored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548550" y="2481200"/>
            <a:ext cx="1911600" cy="1182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31"/>
          <p:cNvPicPr preferRelativeResize="0"/>
          <p:nvPr/>
        </p:nvPicPr>
        <p:blipFill rotWithShape="1">
          <a:blip r:embed="rId8">
            <a:alphaModFix/>
          </a:blip>
          <a:srcRect b="104" r="-54"/>
          <a:stretch/>
        </p:blipFill>
        <p:spPr>
          <a:xfrm>
            <a:off x="6624438" y="3068625"/>
            <a:ext cx="1911600" cy="1241299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p31"/>
          <p:cNvSpPr txBox="1"/>
          <p:nvPr/>
        </p:nvSpPr>
        <p:spPr>
          <a:xfrm>
            <a:off x="372500" y="192250"/>
            <a:ext cx="6921000" cy="6156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rIns="91425" spcFirstLastPara="1" tIns="91425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cap="none" i="0" lang="en" strike="noStrike" sz="2800" u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Result</a:t>
            </a:r>
            <a:endParaRPr b="0" cap="none" i="0" strike="noStrike" sz="2800" u="none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468" name="Google Shape;468;p3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flipH="1">
            <a:off x="2387026" y="3084550"/>
            <a:ext cx="4163024" cy="1154399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p31"/>
          <p:cNvSpPr txBox="1"/>
          <p:nvPr/>
        </p:nvSpPr>
        <p:spPr>
          <a:xfrm>
            <a:off x="3624750" y="3369250"/>
            <a:ext cx="1742100" cy="5850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rIns="91425" spcFirstLastPara="1" tIns="91425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cap="none" i="0" lang="en" strike="noStrike" sz="1300" u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Your Website is protected</a:t>
            </a:r>
            <a:endParaRPr b="0" cap="none" i="0" strike="noStrike" sz="1300" u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0" name="Google Shape;470;p31"/>
          <p:cNvSpPr txBox="1"/>
          <p:nvPr/>
        </p:nvSpPr>
        <p:spPr>
          <a:xfrm>
            <a:off x="2412350" y="1351375"/>
            <a:ext cx="1550100" cy="4311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rIns="91425" spcFirstLastPara="1" tIns="91425" wrap="square">
            <a:sp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cap="none" i="0" lang="en" strike="noStrike" sz="1600" u="none">
                <a:solidFill>
                  <a:srgbClr val="38761D"/>
                </a:solidFill>
                <a:latin typeface="Montserrat"/>
                <a:ea typeface="Montserrat"/>
                <a:cs typeface="Montserrat"/>
                <a:sym typeface="Montserrat"/>
              </a:rPr>
              <a:t>USER</a:t>
            </a:r>
            <a:endParaRPr b="1" cap="none" i="0" strike="noStrike" sz="1600" u="none">
              <a:solidFill>
                <a:srgbClr val="38761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100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1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9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4ECDD"/>
        </a:solidFill>
      </p:bgPr>
    </p:bg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32"/>
          <p:cNvSpPr txBox="1"/>
          <p:nvPr/>
        </p:nvSpPr>
        <p:spPr>
          <a:xfrm>
            <a:off x="372500" y="192250"/>
            <a:ext cx="6921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152D35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Merits &amp; Scope</a:t>
            </a:r>
            <a:endParaRPr b="0" i="0" sz="2800" u="none" cap="none" strike="noStrike">
              <a:solidFill>
                <a:srgbClr val="152D35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476" name="Google Shape;476;p32"/>
          <p:cNvSpPr/>
          <p:nvPr/>
        </p:nvSpPr>
        <p:spPr>
          <a:xfrm>
            <a:off x="671400" y="865125"/>
            <a:ext cx="7801200" cy="3893100"/>
          </a:xfrm>
          <a:prstGeom prst="roundRect">
            <a:avLst>
              <a:gd fmla="val 16667" name="adj"/>
            </a:avLst>
          </a:prstGeom>
          <a:solidFill>
            <a:srgbClr val="11203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32"/>
          <p:cNvSpPr txBox="1"/>
          <p:nvPr/>
        </p:nvSpPr>
        <p:spPr>
          <a:xfrm>
            <a:off x="817075" y="1021350"/>
            <a:ext cx="7503300" cy="3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ontserrat SemiBold"/>
              <a:buChar char="●"/>
            </a:pPr>
            <a:r>
              <a:rPr b="0" i="0" lang="en" sz="15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ACCURATE : Stop end users from visiting malicious and inappropriate sites</a:t>
            </a:r>
            <a:endParaRPr b="0" i="0" sz="1500" u="none" cap="none" strike="noStrik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2385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ontserrat SemiBold"/>
              <a:buChar char="●"/>
            </a:pPr>
            <a:r>
              <a:rPr b="0" i="0" lang="en" sz="15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EASY: Deploy in minutes, and you can be filtering the Internet traffic. </a:t>
            </a:r>
            <a:endParaRPr b="0" i="0" sz="1500" u="none" cap="none" strike="noStrik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2385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ontserrat SemiBold"/>
              <a:buChar char="●"/>
            </a:pPr>
            <a:r>
              <a:rPr b="0" i="0" lang="en" sz="15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PRE-SECURITY : Can be prepared for upcoming attacks based on report. </a:t>
            </a:r>
            <a:endParaRPr b="0" i="0" sz="1500" u="none" cap="none" strike="noStrik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2385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ontserrat SemiBold"/>
              <a:buChar char="●"/>
            </a:pPr>
            <a:r>
              <a:rPr b="0" i="0" lang="en" sz="15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ADVANCE ANALYSIS: Complete analysis of the firewall gateway</a:t>
            </a:r>
            <a:endParaRPr b="0" i="0" sz="1500" u="none" cap="none" strike="noStrik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2385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ontserrat SemiBold"/>
              <a:buChar char="●"/>
            </a:pPr>
            <a:r>
              <a:rPr b="0" i="0" lang="en" sz="15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SMART WORK: Generating automated reports through AI without manpower. </a:t>
            </a:r>
            <a:endParaRPr b="0" i="0" sz="1500" u="none" cap="none" strike="noStrik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STAY SAFE AND PROTECTED. </a:t>
            </a:r>
            <a:endParaRPr b="0" i="0" sz="1500" u="none" cap="none" strike="noStrik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GREAT &amp; ACCURATE PREDICTIONS</a:t>
            </a:r>
            <a:endParaRPr b="0" i="0" sz="1500" u="none" cap="none" strike="noStrik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5603888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S9.1.2</vt:lpwstr>
  </property>
</Properties>
</file>